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0"/>
  </p:notesMasterIdLst>
  <p:sldIdLst>
    <p:sldId id="256" r:id="rId2"/>
    <p:sldId id="257" r:id="rId3"/>
    <p:sldId id="277" r:id="rId4"/>
    <p:sldId id="266" r:id="rId5"/>
    <p:sldId id="259" r:id="rId6"/>
    <p:sldId id="262" r:id="rId7"/>
    <p:sldId id="272" r:id="rId8"/>
    <p:sldId id="261" r:id="rId9"/>
    <p:sldId id="263" r:id="rId10"/>
    <p:sldId id="264" r:id="rId11"/>
    <p:sldId id="268" r:id="rId12"/>
    <p:sldId id="274" r:id="rId13"/>
    <p:sldId id="275" r:id="rId14"/>
    <p:sldId id="273" r:id="rId15"/>
    <p:sldId id="276" r:id="rId16"/>
    <p:sldId id="286" r:id="rId17"/>
    <p:sldId id="267" r:id="rId18"/>
    <p:sldId id="278" r:id="rId19"/>
    <p:sldId id="279" r:id="rId20"/>
    <p:sldId id="281" r:id="rId21"/>
    <p:sldId id="282" r:id="rId22"/>
    <p:sldId id="283" r:id="rId23"/>
    <p:sldId id="284" r:id="rId24"/>
    <p:sldId id="285" r:id="rId25"/>
    <p:sldId id="269" r:id="rId26"/>
    <p:sldId id="270" r:id="rId27"/>
    <p:sldId id="271" r:id="rId28"/>
    <p:sldId id="280"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4" autoAdjust="0"/>
    <p:restoredTop sz="94660"/>
  </p:normalViewPr>
  <p:slideViewPr>
    <p:cSldViewPr snapToGrid="0">
      <p:cViewPr varScale="1">
        <p:scale>
          <a:sx n="67" d="100"/>
          <a:sy n="67" d="100"/>
        </p:scale>
        <p:origin x="6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B22D8-2A8E-42C4-9B6E-CC20594F2E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433467A1-F97D-4B8A-8E70-4C4C78C18138}">
      <dgm:prSet/>
      <dgm:spPr>
        <a:solidFill>
          <a:schemeClr val="tx2">
            <a:lumMod val="75000"/>
            <a:lumOff val="25000"/>
          </a:schemeClr>
        </a:solidFill>
      </dgm:spPr>
      <dgm:t>
        <a:bodyPr/>
        <a:lstStyle/>
        <a:p>
          <a:pPr algn="ctr"/>
          <a:r>
            <a:rPr lang="fr-FR" b="1" dirty="0"/>
            <a:t>A retenir :</a:t>
          </a:r>
          <a:endParaRPr lang="fr-FR" dirty="0"/>
        </a:p>
      </dgm:t>
    </dgm:pt>
    <dgm:pt modelId="{58871CAB-3BFA-4DA9-ABEC-6A3744F2741D}" type="parTrans" cxnId="{4BBF107A-5ADF-4A68-9ECC-506EBF71C1FA}">
      <dgm:prSet/>
      <dgm:spPr/>
      <dgm:t>
        <a:bodyPr/>
        <a:lstStyle/>
        <a:p>
          <a:endParaRPr lang="fr-FR"/>
        </a:p>
      </dgm:t>
    </dgm:pt>
    <dgm:pt modelId="{973D502A-274E-4714-966D-8EB8B38AE3AD}" type="sibTrans" cxnId="{4BBF107A-5ADF-4A68-9ECC-506EBF71C1FA}">
      <dgm:prSet/>
      <dgm:spPr/>
      <dgm:t>
        <a:bodyPr/>
        <a:lstStyle/>
        <a:p>
          <a:endParaRPr lang="fr-FR"/>
        </a:p>
      </dgm:t>
    </dgm:pt>
    <dgm:pt modelId="{D6CE40D1-7F53-48BE-835D-06ADB06B028E}">
      <dgm:prSet/>
      <dgm:spPr/>
      <dgm:t>
        <a:bodyPr/>
        <a:lstStyle/>
        <a:p>
          <a:r>
            <a:rPr lang="fr-FR" b="1" dirty="0"/>
            <a:t>A l’origine, la philosophie a un rapport étroit avec l’existence humaine.  Elle peut se caractériser par une recherche du savoir  ou par une réflexion sur les valeurs et les fins de l’Homme. </a:t>
          </a:r>
          <a:endParaRPr lang="fr-FR" dirty="0"/>
        </a:p>
      </dgm:t>
    </dgm:pt>
    <dgm:pt modelId="{106FBF92-38BD-4147-9632-D4FBEAFEE30C}" type="parTrans" cxnId="{1862FB3E-40C9-4465-8672-5211F049CD6B}">
      <dgm:prSet/>
      <dgm:spPr/>
      <dgm:t>
        <a:bodyPr/>
        <a:lstStyle/>
        <a:p>
          <a:endParaRPr lang="fr-FR"/>
        </a:p>
      </dgm:t>
    </dgm:pt>
    <dgm:pt modelId="{57F9D1DA-9FA3-48F9-8C06-6DD6F3D0B25F}" type="sibTrans" cxnId="{1862FB3E-40C9-4465-8672-5211F049CD6B}">
      <dgm:prSet/>
      <dgm:spPr/>
      <dgm:t>
        <a:bodyPr/>
        <a:lstStyle/>
        <a:p>
          <a:endParaRPr lang="fr-FR"/>
        </a:p>
      </dgm:t>
    </dgm:pt>
    <dgm:pt modelId="{DC090AB4-717F-442A-B642-728B7F3B2A00}" type="pres">
      <dgm:prSet presAssocID="{343B22D8-2A8E-42C4-9B6E-CC20594F2EA6}" presName="linear" presStyleCnt="0">
        <dgm:presLayoutVars>
          <dgm:animLvl val="lvl"/>
          <dgm:resizeHandles val="exact"/>
        </dgm:presLayoutVars>
      </dgm:prSet>
      <dgm:spPr/>
    </dgm:pt>
    <dgm:pt modelId="{5060C69A-6419-4037-93BE-671B2B5FE1BC}" type="pres">
      <dgm:prSet presAssocID="{433467A1-F97D-4B8A-8E70-4C4C78C18138}" presName="parentText" presStyleLbl="node1" presStyleIdx="0" presStyleCnt="2" custLinFactY="-64467" custLinFactNeighborY="-100000">
        <dgm:presLayoutVars>
          <dgm:chMax val="0"/>
          <dgm:bulletEnabled val="1"/>
        </dgm:presLayoutVars>
      </dgm:prSet>
      <dgm:spPr/>
    </dgm:pt>
    <dgm:pt modelId="{8FF1D339-52D2-4C24-92CB-A8C8728EE260}" type="pres">
      <dgm:prSet presAssocID="{973D502A-274E-4714-966D-8EB8B38AE3AD}" presName="spacer" presStyleCnt="0"/>
      <dgm:spPr/>
    </dgm:pt>
    <dgm:pt modelId="{998E7D6D-574E-4113-B5D6-CAB5CE09BA67}" type="pres">
      <dgm:prSet presAssocID="{D6CE40D1-7F53-48BE-835D-06ADB06B028E}" presName="parentText" presStyleLbl="node1" presStyleIdx="1" presStyleCnt="2" custScaleY="157711">
        <dgm:presLayoutVars>
          <dgm:chMax val="0"/>
          <dgm:bulletEnabled val="1"/>
        </dgm:presLayoutVars>
      </dgm:prSet>
      <dgm:spPr/>
    </dgm:pt>
  </dgm:ptLst>
  <dgm:cxnLst>
    <dgm:cxn modelId="{1862FB3E-40C9-4465-8672-5211F049CD6B}" srcId="{343B22D8-2A8E-42C4-9B6E-CC20594F2EA6}" destId="{D6CE40D1-7F53-48BE-835D-06ADB06B028E}" srcOrd="1" destOrd="0" parTransId="{106FBF92-38BD-4147-9632-D4FBEAFEE30C}" sibTransId="{57F9D1DA-9FA3-48F9-8C06-6DD6F3D0B25F}"/>
    <dgm:cxn modelId="{2BAED974-2F6D-4D91-9517-3FE6F7859EF0}" type="presOf" srcId="{433467A1-F97D-4B8A-8E70-4C4C78C18138}" destId="{5060C69A-6419-4037-93BE-671B2B5FE1BC}" srcOrd="0" destOrd="0" presId="urn:microsoft.com/office/officeart/2005/8/layout/vList2"/>
    <dgm:cxn modelId="{9327E155-9CDC-4E83-91A0-2B0744AC15FC}" type="presOf" srcId="{343B22D8-2A8E-42C4-9B6E-CC20594F2EA6}" destId="{DC090AB4-717F-442A-B642-728B7F3B2A00}" srcOrd="0" destOrd="0" presId="urn:microsoft.com/office/officeart/2005/8/layout/vList2"/>
    <dgm:cxn modelId="{4BBF107A-5ADF-4A68-9ECC-506EBF71C1FA}" srcId="{343B22D8-2A8E-42C4-9B6E-CC20594F2EA6}" destId="{433467A1-F97D-4B8A-8E70-4C4C78C18138}" srcOrd="0" destOrd="0" parTransId="{58871CAB-3BFA-4DA9-ABEC-6A3744F2741D}" sibTransId="{973D502A-274E-4714-966D-8EB8B38AE3AD}"/>
    <dgm:cxn modelId="{29661A97-24DC-474A-9A78-3BCEBD9A04BD}" type="presOf" srcId="{D6CE40D1-7F53-48BE-835D-06ADB06B028E}" destId="{998E7D6D-574E-4113-B5D6-CAB5CE09BA67}" srcOrd="0" destOrd="0" presId="urn:microsoft.com/office/officeart/2005/8/layout/vList2"/>
    <dgm:cxn modelId="{CC8F8AD4-9147-4761-A3A0-6550E9A7915E}" type="presParOf" srcId="{DC090AB4-717F-442A-B642-728B7F3B2A00}" destId="{5060C69A-6419-4037-93BE-671B2B5FE1BC}" srcOrd="0" destOrd="0" presId="urn:microsoft.com/office/officeart/2005/8/layout/vList2"/>
    <dgm:cxn modelId="{8BC32F10-EE5C-4B12-82B4-BE2E852C1843}" type="presParOf" srcId="{DC090AB4-717F-442A-B642-728B7F3B2A00}" destId="{8FF1D339-52D2-4C24-92CB-A8C8728EE260}" srcOrd="1" destOrd="0" presId="urn:microsoft.com/office/officeart/2005/8/layout/vList2"/>
    <dgm:cxn modelId="{BB870607-5D0E-4D0E-8A88-F6559845E9AB}" type="presParOf" srcId="{DC090AB4-717F-442A-B642-728B7F3B2A00}" destId="{998E7D6D-574E-4113-B5D6-CAB5CE09BA6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6FE3DC-137B-4951-A876-EA18679C8A1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5CCABDF0-59BA-49D9-AF3D-A6DD165B970D}">
      <dgm:prSet/>
      <dgm:spPr>
        <a:solidFill>
          <a:schemeClr val="bg2">
            <a:lumMod val="50000"/>
          </a:schemeClr>
        </a:solidFill>
      </dgm:spPr>
      <dgm:t>
        <a:bodyPr/>
        <a:lstStyle/>
        <a:p>
          <a:r>
            <a:rPr lang="fr-FR" dirty="0"/>
            <a:t>Les philosophes ont-ils transformés le  monde ? En proposant un modèle de pensée fondée sur la raison, les philosophes grecs ont profondément influencé la pensée des Hommes. Une nouvelle manière de voir le monde est née. Ces profonds bouleversent induiront des changements dans le comportement des individus et dans la société.</a:t>
          </a:r>
        </a:p>
      </dgm:t>
    </dgm:pt>
    <dgm:pt modelId="{47851729-D520-434A-AAE7-6DB6C0FBEE2B}" type="parTrans" cxnId="{4AE55C9B-E30F-4EBB-9E7A-AED55F5BE0BB}">
      <dgm:prSet/>
      <dgm:spPr/>
      <dgm:t>
        <a:bodyPr/>
        <a:lstStyle/>
        <a:p>
          <a:endParaRPr lang="fr-FR"/>
        </a:p>
      </dgm:t>
    </dgm:pt>
    <dgm:pt modelId="{9F3CC605-DD51-486E-ACE8-21426E10907D}" type="sibTrans" cxnId="{4AE55C9B-E30F-4EBB-9E7A-AED55F5BE0BB}">
      <dgm:prSet/>
      <dgm:spPr/>
      <dgm:t>
        <a:bodyPr/>
        <a:lstStyle/>
        <a:p>
          <a:endParaRPr lang="fr-FR"/>
        </a:p>
      </dgm:t>
    </dgm:pt>
    <dgm:pt modelId="{011F292B-CCD1-4B09-9AC6-E0D0541CF5D5}" type="pres">
      <dgm:prSet presAssocID="{936FE3DC-137B-4951-A876-EA18679C8A12}" presName="linear" presStyleCnt="0">
        <dgm:presLayoutVars>
          <dgm:animLvl val="lvl"/>
          <dgm:resizeHandles val="exact"/>
        </dgm:presLayoutVars>
      </dgm:prSet>
      <dgm:spPr/>
    </dgm:pt>
    <dgm:pt modelId="{9F05FECF-F695-4AD7-B57B-D6D8CB160632}" type="pres">
      <dgm:prSet presAssocID="{5CCABDF0-59BA-49D9-AF3D-A6DD165B970D}" presName="parentText" presStyleLbl="node1" presStyleIdx="0" presStyleCnt="1">
        <dgm:presLayoutVars>
          <dgm:chMax val="0"/>
          <dgm:bulletEnabled val="1"/>
        </dgm:presLayoutVars>
      </dgm:prSet>
      <dgm:spPr/>
    </dgm:pt>
  </dgm:ptLst>
  <dgm:cxnLst>
    <dgm:cxn modelId="{594EE978-3BB2-46A4-8E4F-875914AA5951}" type="presOf" srcId="{936FE3DC-137B-4951-A876-EA18679C8A12}" destId="{011F292B-CCD1-4B09-9AC6-E0D0541CF5D5}" srcOrd="0" destOrd="0" presId="urn:microsoft.com/office/officeart/2005/8/layout/vList2"/>
    <dgm:cxn modelId="{4AE55C9B-E30F-4EBB-9E7A-AED55F5BE0BB}" srcId="{936FE3DC-137B-4951-A876-EA18679C8A12}" destId="{5CCABDF0-59BA-49D9-AF3D-A6DD165B970D}" srcOrd="0" destOrd="0" parTransId="{47851729-D520-434A-AAE7-6DB6C0FBEE2B}" sibTransId="{9F3CC605-DD51-486E-ACE8-21426E10907D}"/>
    <dgm:cxn modelId="{BE0696A9-B6B2-4478-BA30-8B33EE0337C9}" type="presOf" srcId="{5CCABDF0-59BA-49D9-AF3D-A6DD165B970D}" destId="{9F05FECF-F695-4AD7-B57B-D6D8CB160632}" srcOrd="0" destOrd="0" presId="urn:microsoft.com/office/officeart/2005/8/layout/vList2"/>
    <dgm:cxn modelId="{C33216FE-5179-44E9-B311-8CE4A83433B7}" type="presParOf" srcId="{011F292B-CCD1-4B09-9AC6-E0D0541CF5D5}" destId="{9F05FECF-F695-4AD7-B57B-D6D8CB16063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0C69A-6419-4037-93BE-671B2B5FE1BC}">
      <dsp:nvSpPr>
        <dsp:cNvPr id="0" name=""/>
        <dsp:cNvSpPr/>
      </dsp:nvSpPr>
      <dsp:spPr>
        <a:xfrm>
          <a:off x="0" y="0"/>
          <a:ext cx="11501319" cy="1830355"/>
        </a:xfrm>
        <a:prstGeom prst="roundRect">
          <a:avLst/>
        </a:prstGeom>
        <a:solidFill>
          <a:schemeClr val="tx2">
            <a:lumMod val="75000"/>
            <a:lumOff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fr-FR" sz="3300" b="1" kern="1200" dirty="0"/>
            <a:t>A retenir :</a:t>
          </a:r>
          <a:endParaRPr lang="fr-FR" sz="3300" kern="1200" dirty="0"/>
        </a:p>
      </dsp:txBody>
      <dsp:txXfrm>
        <a:off x="89351" y="89351"/>
        <a:ext cx="11322617" cy="1651653"/>
      </dsp:txXfrm>
    </dsp:sp>
    <dsp:sp modelId="{998E7D6D-574E-4113-B5D6-CAB5CE09BA67}">
      <dsp:nvSpPr>
        <dsp:cNvPr id="0" name=""/>
        <dsp:cNvSpPr/>
      </dsp:nvSpPr>
      <dsp:spPr>
        <a:xfrm>
          <a:off x="0" y="1935407"/>
          <a:ext cx="11501319" cy="28866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fr-FR" sz="3300" b="1" kern="1200" dirty="0"/>
            <a:t>A l’origine, la philosophie a un rapport étroit avec l’existence humaine.  Elle peut se caractériser par une recherche du savoir  ou par une réflexion sur les valeurs et les fins de l’Homme. </a:t>
          </a:r>
          <a:endParaRPr lang="fr-FR" sz="3300" kern="1200" dirty="0"/>
        </a:p>
      </dsp:txBody>
      <dsp:txXfrm>
        <a:off x="140916" y="2076323"/>
        <a:ext cx="11219487" cy="2604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ECF-F695-4AD7-B57B-D6D8CB160632}">
      <dsp:nvSpPr>
        <dsp:cNvPr id="0" name=""/>
        <dsp:cNvSpPr/>
      </dsp:nvSpPr>
      <dsp:spPr>
        <a:xfrm>
          <a:off x="0" y="302615"/>
          <a:ext cx="11009375" cy="4680000"/>
        </a:xfrm>
        <a:prstGeom prst="round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fr-FR" sz="4000" kern="1200" dirty="0"/>
            <a:t>Les philosophes ont-ils transformés le  monde ? En proposant un modèle de pensée fondée sur la raison, les philosophes grecs ont profondément influencé la pensée des Hommes. Une nouvelle manière de voir le monde est née. Ces profonds bouleversent induiront des changements dans le comportement des individus et dans la société.</a:t>
          </a:r>
        </a:p>
      </dsp:txBody>
      <dsp:txXfrm>
        <a:off x="228459" y="531074"/>
        <a:ext cx="10552457" cy="422308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AAC22-B0C6-4AA5-B0F1-1E2B8CDD581F}" type="datetimeFigureOut">
              <a:rPr lang="fr-FR" smtClean="0"/>
              <a:t>21/08/2020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740D74-304D-4210-9E65-F46DEC6D4D8A}" type="slidenum">
              <a:rPr lang="fr-FR" smtClean="0"/>
              <a:t>‹N°›</a:t>
            </a:fld>
            <a:endParaRPr lang="fr-FR"/>
          </a:p>
        </p:txBody>
      </p:sp>
    </p:spTree>
    <p:extLst>
      <p:ext uri="{BB962C8B-B14F-4D97-AF65-F5344CB8AC3E}">
        <p14:creationId xmlns:p14="http://schemas.microsoft.com/office/powerpoint/2010/main" val="76305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a:t>
            </a:fld>
            <a:endParaRPr lang="fr-FR"/>
          </a:p>
        </p:txBody>
      </p:sp>
    </p:spTree>
    <p:extLst>
      <p:ext uri="{BB962C8B-B14F-4D97-AF65-F5344CB8AC3E}">
        <p14:creationId xmlns:p14="http://schemas.microsoft.com/office/powerpoint/2010/main" val="1494079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10</a:t>
            </a:fld>
            <a:endParaRPr lang="fr-FR"/>
          </a:p>
        </p:txBody>
      </p:sp>
    </p:spTree>
    <p:extLst>
      <p:ext uri="{BB962C8B-B14F-4D97-AF65-F5344CB8AC3E}">
        <p14:creationId xmlns:p14="http://schemas.microsoft.com/office/powerpoint/2010/main" val="16010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11</a:t>
            </a:fld>
            <a:endParaRPr lang="fr-FR"/>
          </a:p>
        </p:txBody>
      </p:sp>
    </p:spTree>
    <p:extLst>
      <p:ext uri="{BB962C8B-B14F-4D97-AF65-F5344CB8AC3E}">
        <p14:creationId xmlns:p14="http://schemas.microsoft.com/office/powerpoint/2010/main" val="215081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12</a:t>
            </a:fld>
            <a:endParaRPr lang="fr-FR"/>
          </a:p>
        </p:txBody>
      </p:sp>
    </p:spTree>
    <p:extLst>
      <p:ext uri="{BB962C8B-B14F-4D97-AF65-F5344CB8AC3E}">
        <p14:creationId xmlns:p14="http://schemas.microsoft.com/office/powerpoint/2010/main" val="383474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13</a:t>
            </a:fld>
            <a:endParaRPr lang="fr-FR"/>
          </a:p>
        </p:txBody>
      </p:sp>
    </p:spTree>
    <p:extLst>
      <p:ext uri="{BB962C8B-B14F-4D97-AF65-F5344CB8AC3E}">
        <p14:creationId xmlns:p14="http://schemas.microsoft.com/office/powerpoint/2010/main" val="72618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14</a:t>
            </a:fld>
            <a:endParaRPr lang="fr-FR"/>
          </a:p>
        </p:txBody>
      </p:sp>
    </p:spTree>
    <p:extLst>
      <p:ext uri="{BB962C8B-B14F-4D97-AF65-F5344CB8AC3E}">
        <p14:creationId xmlns:p14="http://schemas.microsoft.com/office/powerpoint/2010/main" val="1866992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15</a:t>
            </a:fld>
            <a:endParaRPr lang="fr-FR"/>
          </a:p>
        </p:txBody>
      </p:sp>
    </p:spTree>
    <p:extLst>
      <p:ext uri="{BB962C8B-B14F-4D97-AF65-F5344CB8AC3E}">
        <p14:creationId xmlns:p14="http://schemas.microsoft.com/office/powerpoint/2010/main" val="1320201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17</a:t>
            </a:fld>
            <a:endParaRPr lang="fr-FR"/>
          </a:p>
        </p:txBody>
      </p:sp>
    </p:spTree>
    <p:extLst>
      <p:ext uri="{BB962C8B-B14F-4D97-AF65-F5344CB8AC3E}">
        <p14:creationId xmlns:p14="http://schemas.microsoft.com/office/powerpoint/2010/main" val="405908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18</a:t>
            </a:fld>
            <a:endParaRPr lang="fr-FR"/>
          </a:p>
        </p:txBody>
      </p:sp>
    </p:spTree>
    <p:extLst>
      <p:ext uri="{BB962C8B-B14F-4D97-AF65-F5344CB8AC3E}">
        <p14:creationId xmlns:p14="http://schemas.microsoft.com/office/powerpoint/2010/main" val="3984184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19</a:t>
            </a:fld>
            <a:endParaRPr lang="fr-FR"/>
          </a:p>
        </p:txBody>
      </p:sp>
    </p:spTree>
    <p:extLst>
      <p:ext uri="{BB962C8B-B14F-4D97-AF65-F5344CB8AC3E}">
        <p14:creationId xmlns:p14="http://schemas.microsoft.com/office/powerpoint/2010/main" val="2031671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20</a:t>
            </a:fld>
            <a:endParaRPr lang="fr-FR"/>
          </a:p>
        </p:txBody>
      </p:sp>
    </p:spTree>
    <p:extLst>
      <p:ext uri="{BB962C8B-B14F-4D97-AF65-F5344CB8AC3E}">
        <p14:creationId xmlns:p14="http://schemas.microsoft.com/office/powerpoint/2010/main" val="2317869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a:t>
            </a:fld>
            <a:endParaRPr lang="fr-FR"/>
          </a:p>
        </p:txBody>
      </p:sp>
    </p:spTree>
    <p:extLst>
      <p:ext uri="{BB962C8B-B14F-4D97-AF65-F5344CB8AC3E}">
        <p14:creationId xmlns:p14="http://schemas.microsoft.com/office/powerpoint/2010/main" val="1019947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21</a:t>
            </a:fld>
            <a:endParaRPr lang="fr-FR"/>
          </a:p>
        </p:txBody>
      </p:sp>
    </p:spTree>
    <p:extLst>
      <p:ext uri="{BB962C8B-B14F-4D97-AF65-F5344CB8AC3E}">
        <p14:creationId xmlns:p14="http://schemas.microsoft.com/office/powerpoint/2010/main" val="2573228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22</a:t>
            </a:fld>
            <a:endParaRPr lang="fr-FR"/>
          </a:p>
        </p:txBody>
      </p:sp>
    </p:spTree>
    <p:extLst>
      <p:ext uri="{BB962C8B-B14F-4D97-AF65-F5344CB8AC3E}">
        <p14:creationId xmlns:p14="http://schemas.microsoft.com/office/powerpoint/2010/main" val="181498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23</a:t>
            </a:fld>
            <a:endParaRPr lang="fr-FR"/>
          </a:p>
        </p:txBody>
      </p:sp>
    </p:spTree>
    <p:extLst>
      <p:ext uri="{BB962C8B-B14F-4D97-AF65-F5344CB8AC3E}">
        <p14:creationId xmlns:p14="http://schemas.microsoft.com/office/powerpoint/2010/main" val="974899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24</a:t>
            </a:fld>
            <a:endParaRPr lang="fr-FR"/>
          </a:p>
        </p:txBody>
      </p:sp>
    </p:spTree>
    <p:extLst>
      <p:ext uri="{BB962C8B-B14F-4D97-AF65-F5344CB8AC3E}">
        <p14:creationId xmlns:p14="http://schemas.microsoft.com/office/powerpoint/2010/main" val="3978158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25</a:t>
            </a:fld>
            <a:endParaRPr lang="fr-FR"/>
          </a:p>
        </p:txBody>
      </p:sp>
    </p:spTree>
    <p:extLst>
      <p:ext uri="{BB962C8B-B14F-4D97-AF65-F5344CB8AC3E}">
        <p14:creationId xmlns:p14="http://schemas.microsoft.com/office/powerpoint/2010/main" val="3795434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26</a:t>
            </a:fld>
            <a:endParaRPr lang="fr-FR"/>
          </a:p>
        </p:txBody>
      </p:sp>
    </p:spTree>
    <p:extLst>
      <p:ext uri="{BB962C8B-B14F-4D97-AF65-F5344CB8AC3E}">
        <p14:creationId xmlns:p14="http://schemas.microsoft.com/office/powerpoint/2010/main" val="1790155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27</a:t>
            </a:fld>
            <a:endParaRPr lang="fr-FR"/>
          </a:p>
        </p:txBody>
      </p:sp>
    </p:spTree>
    <p:extLst>
      <p:ext uri="{BB962C8B-B14F-4D97-AF65-F5344CB8AC3E}">
        <p14:creationId xmlns:p14="http://schemas.microsoft.com/office/powerpoint/2010/main" val="30544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28</a:t>
            </a:fld>
            <a:endParaRPr lang="fr-FR"/>
          </a:p>
        </p:txBody>
      </p:sp>
    </p:spTree>
    <p:extLst>
      <p:ext uri="{BB962C8B-B14F-4D97-AF65-F5344CB8AC3E}">
        <p14:creationId xmlns:p14="http://schemas.microsoft.com/office/powerpoint/2010/main" val="281528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3</a:t>
            </a:fld>
            <a:endParaRPr lang="fr-FR"/>
          </a:p>
        </p:txBody>
      </p:sp>
    </p:spTree>
    <p:extLst>
      <p:ext uri="{BB962C8B-B14F-4D97-AF65-F5344CB8AC3E}">
        <p14:creationId xmlns:p14="http://schemas.microsoft.com/office/powerpoint/2010/main" val="1721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4</a:t>
            </a:fld>
            <a:endParaRPr lang="fr-FR"/>
          </a:p>
        </p:txBody>
      </p:sp>
    </p:spTree>
    <p:extLst>
      <p:ext uri="{BB962C8B-B14F-4D97-AF65-F5344CB8AC3E}">
        <p14:creationId xmlns:p14="http://schemas.microsoft.com/office/powerpoint/2010/main" val="4286077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5</a:t>
            </a:fld>
            <a:endParaRPr lang="fr-FR"/>
          </a:p>
        </p:txBody>
      </p:sp>
    </p:spTree>
    <p:extLst>
      <p:ext uri="{BB962C8B-B14F-4D97-AF65-F5344CB8AC3E}">
        <p14:creationId xmlns:p14="http://schemas.microsoft.com/office/powerpoint/2010/main" val="292394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6</a:t>
            </a:fld>
            <a:endParaRPr lang="fr-FR"/>
          </a:p>
        </p:txBody>
      </p:sp>
    </p:spTree>
    <p:extLst>
      <p:ext uri="{BB962C8B-B14F-4D97-AF65-F5344CB8AC3E}">
        <p14:creationId xmlns:p14="http://schemas.microsoft.com/office/powerpoint/2010/main" val="168879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7</a:t>
            </a:fld>
            <a:endParaRPr lang="fr-FR"/>
          </a:p>
        </p:txBody>
      </p:sp>
    </p:spTree>
    <p:extLst>
      <p:ext uri="{BB962C8B-B14F-4D97-AF65-F5344CB8AC3E}">
        <p14:creationId xmlns:p14="http://schemas.microsoft.com/office/powerpoint/2010/main" val="222250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8</a:t>
            </a:fld>
            <a:endParaRPr lang="fr-FR"/>
          </a:p>
        </p:txBody>
      </p:sp>
    </p:spTree>
    <p:extLst>
      <p:ext uri="{BB962C8B-B14F-4D97-AF65-F5344CB8AC3E}">
        <p14:creationId xmlns:p14="http://schemas.microsoft.com/office/powerpoint/2010/main" val="355647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4740D74-304D-4210-9E65-F46DEC6D4D8A}" type="slidenum">
              <a:rPr lang="fr-FR" smtClean="0"/>
              <a:t>9</a:t>
            </a:fld>
            <a:endParaRPr lang="fr-FR"/>
          </a:p>
        </p:txBody>
      </p:sp>
    </p:spTree>
    <p:extLst>
      <p:ext uri="{BB962C8B-B14F-4D97-AF65-F5344CB8AC3E}">
        <p14:creationId xmlns:p14="http://schemas.microsoft.com/office/powerpoint/2010/main" val="114336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8/21/2020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151469231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8/21/2020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‹N°›</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889219"/>
      </p:ext>
    </p:extLst>
  </p:cSld>
  <p:clrMap bg1="lt1" tx1="dk1" bg2="lt2" tx2="dk2" accent1="accent1" accent2="accent2" accent3="accent3" accent4="accent4" accent5="accent5" accent6="accent6" hlink="hlink" folHlink="folHlink"/>
  <p:sldLayoutIdLst>
    <p:sldLayoutId id="2147483758" r:id="rId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ideo" Target="https://www.youtube.com/embed/WyPyS7FIMZA?feature=oembed" TargetMode="Externa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fr.wikisource.org/wiki/Auteur:Pythagor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hilo.fr/exercice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Ã©sultat de recherche d'images pour &quot;Philosophie&quot;">
            <a:extLst>
              <a:ext uri="{FF2B5EF4-FFF2-40B4-BE49-F238E27FC236}">
                <a16:creationId xmlns:a16="http://schemas.microsoft.com/office/drawing/2014/main" id="{28FF47A1-D8C4-4D5F-A247-617178BA78F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9711" r="24748"/>
          <a:stretch/>
        </p:blipFill>
        <p:spPr bwMode="auto">
          <a:xfrm>
            <a:off x="-1" y="10"/>
            <a:ext cx="1218882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BB5866C2-AE2E-4B35-B7BD-00F8E1926391}"/>
              </a:ext>
            </a:extLst>
          </p:cNvPr>
          <p:cNvSpPr>
            <a:spLocks noGrp="1"/>
          </p:cNvSpPr>
          <p:nvPr>
            <p:ph type="ctrTitle"/>
          </p:nvPr>
        </p:nvSpPr>
        <p:spPr>
          <a:xfrm>
            <a:off x="5454202" y="758952"/>
            <a:ext cx="5701477" cy="3566160"/>
          </a:xfrm>
        </p:spPr>
        <p:txBody>
          <a:bodyPr>
            <a:normAutofit/>
          </a:bodyPr>
          <a:lstStyle/>
          <a:p>
            <a:r>
              <a:rPr lang="fr-FR">
                <a:solidFill>
                  <a:schemeClr val="tx1"/>
                </a:solidFill>
              </a:rPr>
              <a:t>L’origine de la philosophie</a:t>
            </a:r>
          </a:p>
        </p:txBody>
      </p:sp>
      <p:sp>
        <p:nvSpPr>
          <p:cNvPr id="1029" name="Rectangle 72">
            <a:extLst>
              <a:ext uri="{FF2B5EF4-FFF2-40B4-BE49-F238E27FC236}">
                <a16:creationId xmlns:a16="http://schemas.microsoft.com/office/drawing/2014/main" id="{25FBD20C-DCED-4E97-9C65-AA32D674C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5536"/>
            <a:ext cx="4653435" cy="45469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A3D73B61-214D-41B0-B56F-FDD8FE7CF442}"/>
              </a:ext>
            </a:extLst>
          </p:cNvPr>
          <p:cNvPicPr>
            <a:picLocks noChangeAspect="1"/>
          </p:cNvPicPr>
          <p:nvPr/>
        </p:nvPicPr>
        <p:blipFill rotWithShape="1">
          <a:blip r:embed="rId4"/>
          <a:srcRect l="14592" r="14315"/>
          <a:stretch/>
        </p:blipFill>
        <p:spPr>
          <a:xfrm>
            <a:off x="20" y="1321308"/>
            <a:ext cx="4489684" cy="4215384"/>
          </a:xfrm>
          <a:prstGeom prst="rect">
            <a:avLst/>
          </a:prstGeom>
        </p:spPr>
      </p:pic>
      <p:cxnSp>
        <p:nvCxnSpPr>
          <p:cNvPr id="1030" name="Straight Connector 74">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25037" y="4474741"/>
            <a:ext cx="555814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49344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C071FF94-2522-4267-85E7-4F05C2DEF2D1}"/>
              </a:ext>
            </a:extLst>
          </p:cNvPr>
          <p:cNvGraphicFramePr/>
          <p:nvPr>
            <p:extLst>
              <p:ext uri="{D42A27DB-BD31-4B8C-83A1-F6EECF244321}">
                <p14:modId xmlns:p14="http://schemas.microsoft.com/office/powerpoint/2010/main" val="4182467414"/>
              </p:ext>
            </p:extLst>
          </p:nvPr>
        </p:nvGraphicFramePr>
        <p:xfrm>
          <a:off x="345340" y="1264994"/>
          <a:ext cx="11501320" cy="4832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850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1569660"/>
          </a:xfrm>
          <a:prstGeom prst="rect">
            <a:avLst/>
          </a:prstGeom>
        </p:spPr>
        <p:txBody>
          <a:bodyPr wrap="square">
            <a:spAutoFit/>
          </a:bodyPr>
          <a:lstStyle/>
          <a:p>
            <a:pPr algn="ctr"/>
            <a:r>
              <a:rPr lang="fr-FR" sz="4800" b="1" u="sng" dirty="0"/>
              <a:t> II / LA PHILOSOPHIE : Une recherche du savoir</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185831"/>
            <a:ext cx="9408235" cy="830997"/>
          </a:xfrm>
          <a:prstGeom prst="rect">
            <a:avLst/>
          </a:prstGeom>
          <a:noFill/>
        </p:spPr>
        <p:txBody>
          <a:bodyPr wrap="square" lIns="91440" tIns="45720" rIns="91440" bIns="45720">
            <a:spAutoFit/>
          </a:bodyPr>
          <a:lstStyle/>
          <a:p>
            <a:pPr algn="ctr"/>
            <a:r>
              <a:rPr lang="fr-FR" sz="4800" b="1" cap="none" spc="0" dirty="0">
                <a:ln w="22225">
                  <a:solidFill>
                    <a:schemeClr val="accent2"/>
                  </a:solidFill>
                  <a:prstDash val="solid"/>
                </a:ln>
                <a:solidFill>
                  <a:schemeClr val="accent1"/>
                </a:solidFill>
                <a:effectLst/>
              </a:rPr>
              <a:t>1/ Les penseurs présocratiques</a:t>
            </a:r>
          </a:p>
        </p:txBody>
      </p:sp>
    </p:spTree>
    <p:extLst>
      <p:ext uri="{BB962C8B-B14F-4D97-AF65-F5344CB8AC3E}">
        <p14:creationId xmlns:p14="http://schemas.microsoft.com/office/powerpoint/2010/main" val="266714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E8326EF-F35E-47CC-9698-56F79DFE2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50" y="1069848"/>
            <a:ext cx="10274333" cy="4481866"/>
          </a:xfrm>
          <a:prstGeom prst="rect">
            <a:avLst/>
          </a:prstGeom>
        </p:spPr>
      </p:pic>
    </p:spTree>
    <p:extLst>
      <p:ext uri="{BB962C8B-B14F-4D97-AF65-F5344CB8AC3E}">
        <p14:creationId xmlns:p14="http://schemas.microsoft.com/office/powerpoint/2010/main" val="252364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35CC52-FDAF-441A-A7E0-E5B9C7E7B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619" y="1328847"/>
            <a:ext cx="10304381" cy="4114010"/>
          </a:xfrm>
          <a:prstGeom prst="rect">
            <a:avLst/>
          </a:prstGeom>
        </p:spPr>
      </p:pic>
    </p:spTree>
    <p:extLst>
      <p:ext uri="{BB962C8B-B14F-4D97-AF65-F5344CB8AC3E}">
        <p14:creationId xmlns:p14="http://schemas.microsoft.com/office/powerpoint/2010/main" val="1893068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830997"/>
          </a:xfrm>
          <a:prstGeom prst="rect">
            <a:avLst/>
          </a:prstGeom>
        </p:spPr>
        <p:txBody>
          <a:bodyPr wrap="square">
            <a:spAutoFit/>
          </a:bodyPr>
          <a:lstStyle/>
          <a:p>
            <a:pPr algn="ctr"/>
            <a:r>
              <a:rPr lang="fr-FR" sz="4800" b="1" u="sng" dirty="0"/>
              <a:t> </a:t>
            </a:r>
          </a:p>
        </p:txBody>
      </p:sp>
      <p:sp useBgFill="1">
        <p:nvSpPr>
          <p:cNvPr id="3" name="Rectangle 2">
            <a:extLst>
              <a:ext uri="{FF2B5EF4-FFF2-40B4-BE49-F238E27FC236}">
                <a16:creationId xmlns:a16="http://schemas.microsoft.com/office/drawing/2014/main" id="{987204B9-7840-41AD-A72A-BB71B7A99246}"/>
              </a:ext>
            </a:extLst>
          </p:cNvPr>
          <p:cNvSpPr/>
          <p:nvPr/>
        </p:nvSpPr>
        <p:spPr>
          <a:xfrm>
            <a:off x="867879" y="588219"/>
            <a:ext cx="10823378" cy="8956298"/>
          </a:xfrm>
          <a:prstGeom prst="rect">
            <a:avLst/>
          </a:prstGeom>
        </p:spPr>
        <p:txBody>
          <a:bodyPr wrap="square">
            <a:spAutoFit/>
          </a:bodyPr>
          <a:lstStyle/>
          <a:p>
            <a:r>
              <a:rPr lang="fr-FR" sz="3600" dirty="0">
                <a:solidFill>
                  <a:srgbClr val="000000"/>
                </a:solidFill>
                <a:latin typeface="Times New Roman" panose="02020603050405020304" pitchFamily="18" charset="0"/>
              </a:rPr>
              <a:t> A l'origine, les  philosophes que l'on nomme  </a:t>
            </a:r>
            <a:r>
              <a:rPr lang="fr-FR" sz="3600" b="1" dirty="0">
                <a:solidFill>
                  <a:srgbClr val="000000"/>
                </a:solidFill>
                <a:latin typeface="Times New Roman" panose="02020603050405020304" pitchFamily="18" charset="0"/>
              </a:rPr>
              <a:t>présocratiques</a:t>
            </a:r>
            <a:r>
              <a:rPr lang="fr-FR" sz="3600" dirty="0">
                <a:solidFill>
                  <a:srgbClr val="494E46"/>
                </a:solidFill>
                <a:effectLst/>
                <a:latin typeface="Times New Roman" panose="02020603050405020304" pitchFamily="18" charset="0"/>
              </a:rPr>
              <a:t> </a:t>
            </a:r>
            <a:r>
              <a:rPr lang="fr-FR" sz="3600" dirty="0">
                <a:solidFill>
                  <a:srgbClr val="000000"/>
                </a:solidFill>
                <a:latin typeface="Times New Roman" panose="02020603050405020304" pitchFamily="18" charset="0"/>
              </a:rPr>
              <a:t>(parce qu'il ont vécu avant Socrate autours du VII </a:t>
            </a:r>
            <a:r>
              <a:rPr lang="fr-FR" sz="3600" dirty="0" err="1">
                <a:solidFill>
                  <a:srgbClr val="000000"/>
                </a:solidFill>
                <a:latin typeface="Times New Roman" panose="02020603050405020304" pitchFamily="18" charset="0"/>
              </a:rPr>
              <a:t>ème</a:t>
            </a:r>
            <a:r>
              <a:rPr lang="fr-FR" sz="3600" dirty="0">
                <a:solidFill>
                  <a:srgbClr val="000000"/>
                </a:solidFill>
                <a:latin typeface="Times New Roman" panose="02020603050405020304" pitchFamily="18" charset="0"/>
              </a:rPr>
              <a:t>  et V </a:t>
            </a:r>
            <a:r>
              <a:rPr lang="fr-FR" sz="3600" dirty="0" err="1">
                <a:solidFill>
                  <a:srgbClr val="000000"/>
                </a:solidFill>
                <a:latin typeface="Times New Roman" panose="02020603050405020304" pitchFamily="18" charset="0"/>
              </a:rPr>
              <a:t>ème</a:t>
            </a:r>
            <a:r>
              <a:rPr lang="fr-FR" sz="3600" dirty="0">
                <a:solidFill>
                  <a:srgbClr val="000000"/>
                </a:solidFill>
                <a:latin typeface="Times New Roman" panose="02020603050405020304" pitchFamily="18" charset="0"/>
              </a:rPr>
              <a:t> siècle AV JC) ont cherché à comprendre le monde qui les entourait non plus en se référant aux croyances et aux mythes mais en utilisant</a:t>
            </a:r>
            <a:r>
              <a:rPr lang="fr-FR" sz="3600" dirty="0">
                <a:solidFill>
                  <a:srgbClr val="494E46"/>
                </a:solidFill>
                <a:effectLst/>
                <a:latin typeface="Times New Roman" panose="02020603050405020304" pitchFamily="18" charset="0"/>
              </a:rPr>
              <a:t> </a:t>
            </a:r>
            <a:r>
              <a:rPr lang="fr-FR" sz="3600" b="1" dirty="0">
                <a:solidFill>
                  <a:srgbClr val="000000"/>
                </a:solidFill>
                <a:latin typeface="Times New Roman" panose="02020603050405020304" pitchFamily="18" charset="0"/>
              </a:rPr>
              <a:t>la raison et en cherchant des causes naturelles</a:t>
            </a:r>
            <a:r>
              <a:rPr lang="fr-FR" sz="3600" dirty="0">
                <a:solidFill>
                  <a:srgbClr val="494E46"/>
                </a:solidFill>
                <a:effectLst/>
                <a:latin typeface="Times New Roman" panose="02020603050405020304" pitchFamily="18" charset="0"/>
              </a:rPr>
              <a:t> </a:t>
            </a:r>
            <a:r>
              <a:rPr lang="fr-FR" sz="3600" dirty="0">
                <a:solidFill>
                  <a:srgbClr val="000000"/>
                </a:solidFill>
                <a:latin typeface="Times New Roman" panose="02020603050405020304" pitchFamily="18" charset="0"/>
              </a:rPr>
              <a:t>pour expliquer les phénomènes qu'ils pouvaient observer.</a:t>
            </a:r>
          </a:p>
          <a:p>
            <a:r>
              <a:rPr lang="fr-FR" sz="3600" dirty="0">
                <a:solidFill>
                  <a:srgbClr val="000000"/>
                </a:solidFill>
                <a:latin typeface="Times New Roman" panose="02020603050405020304" pitchFamily="18" charset="0"/>
              </a:rPr>
              <a:t> ____________________________________________</a:t>
            </a:r>
          </a:p>
          <a:p>
            <a:r>
              <a:rPr lang="fr-FR" sz="3600" dirty="0">
                <a:solidFill>
                  <a:srgbClr val="000000"/>
                </a:solidFill>
                <a:latin typeface="Times New Roman" panose="02020603050405020304" pitchFamily="18" charset="0"/>
              </a:rPr>
              <a:t> Thalès par exemple explique le phénomène des éclipses à partir  du mouvement des planètes et non plus en recourant  aux  croyances traditionnelles, aux mythes. Historiquement, la philosophie est contemporaine de ce qu'on a appelé</a:t>
            </a:r>
            <a:r>
              <a:rPr lang="fr-FR" sz="3600" dirty="0">
                <a:solidFill>
                  <a:srgbClr val="494E46"/>
                </a:solidFill>
                <a:effectLst/>
                <a:latin typeface="Times New Roman" panose="02020603050405020304" pitchFamily="18" charset="0"/>
              </a:rPr>
              <a:t> </a:t>
            </a:r>
            <a:r>
              <a:rPr lang="fr-FR" sz="3600" b="1" dirty="0">
                <a:solidFill>
                  <a:srgbClr val="000000"/>
                </a:solidFill>
                <a:latin typeface="Times New Roman" panose="02020603050405020304" pitchFamily="18" charset="0"/>
              </a:rPr>
              <a:t>"le miracle grec</a:t>
            </a:r>
            <a:r>
              <a:rPr lang="fr-FR" sz="3600" dirty="0">
                <a:solidFill>
                  <a:srgbClr val="000000"/>
                </a:solidFill>
                <a:latin typeface="Times New Roman" panose="02020603050405020304" pitchFamily="18" charset="0"/>
              </a:rPr>
              <a:t>, l'essor des sciences (mathématiques, astronomie...) fondé sur l'usage de la raison.</a:t>
            </a:r>
            <a:r>
              <a:rPr lang="fr-FR" sz="3600" dirty="0">
                <a:effectLst/>
              </a:rPr>
              <a:t> </a:t>
            </a:r>
          </a:p>
          <a:p>
            <a:r>
              <a:rPr lang="fr-FR" sz="3600" dirty="0"/>
              <a:t>______________________________________________</a:t>
            </a:r>
          </a:p>
        </p:txBody>
      </p:sp>
    </p:spTree>
    <p:extLst>
      <p:ext uri="{BB962C8B-B14F-4D97-AF65-F5344CB8AC3E}">
        <p14:creationId xmlns:p14="http://schemas.microsoft.com/office/powerpoint/2010/main" val="264203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Média en ligne 1" title="Socrate La Naissance De La Philosophie Documentaire Complet En Francais i">
            <a:hlinkClick r:id="" action="ppaction://media"/>
            <a:extLst>
              <a:ext uri="{FF2B5EF4-FFF2-40B4-BE49-F238E27FC236}">
                <a16:creationId xmlns:a16="http://schemas.microsoft.com/office/drawing/2014/main" id="{C7A288AB-5F66-4E5C-BF35-E6833A38A5B0}"/>
              </a:ext>
            </a:extLst>
          </p:cNvPr>
          <p:cNvPicPr>
            <a:picLocks noRot="1" noChangeAspect="1"/>
          </p:cNvPicPr>
          <p:nvPr>
            <a:videoFile r:link="rId1"/>
          </p:nvPr>
        </p:nvPicPr>
        <p:blipFill>
          <a:blip r:embed="rId4"/>
          <a:stretch>
            <a:fillRect/>
          </a:stretch>
        </p:blipFill>
        <p:spPr>
          <a:xfrm>
            <a:off x="433928" y="996231"/>
            <a:ext cx="10691272" cy="5246914"/>
          </a:xfrm>
          <a:prstGeom prst="rect">
            <a:avLst/>
          </a:prstGeom>
        </p:spPr>
      </p:pic>
      <p:sp>
        <p:nvSpPr>
          <p:cNvPr id="7" name="ZoneTexte 6">
            <a:extLst>
              <a:ext uri="{FF2B5EF4-FFF2-40B4-BE49-F238E27FC236}">
                <a16:creationId xmlns:a16="http://schemas.microsoft.com/office/drawing/2014/main" id="{6FAD3829-BEC9-4935-AE88-851BC3A85347}"/>
              </a:ext>
            </a:extLst>
          </p:cNvPr>
          <p:cNvSpPr txBox="1"/>
          <p:nvPr/>
        </p:nvSpPr>
        <p:spPr>
          <a:xfrm>
            <a:off x="1284514" y="6243145"/>
            <a:ext cx="9840686" cy="369332"/>
          </a:xfrm>
          <a:prstGeom prst="rect">
            <a:avLst/>
          </a:prstGeom>
          <a:noFill/>
        </p:spPr>
        <p:txBody>
          <a:bodyPr wrap="square" rtlCol="0">
            <a:spAutoFit/>
          </a:bodyPr>
          <a:lstStyle/>
          <a:p>
            <a:r>
              <a:rPr lang="fr-FR" b="1" dirty="0"/>
              <a:t>     Documentaire  Socrate , naissance de la philosophie :  REGARDER A PARTIR DE 12 ‘ jusqu’à  15 ‘</a:t>
            </a:r>
          </a:p>
        </p:txBody>
      </p:sp>
    </p:spTree>
    <p:extLst>
      <p:ext uri="{BB962C8B-B14F-4D97-AF65-F5344CB8AC3E}">
        <p14:creationId xmlns:p14="http://schemas.microsoft.com/office/powerpoint/2010/main" val="41488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8D0DF-B98E-41D4-B7D2-BC8D86734B94}"/>
              </a:ext>
            </a:extLst>
          </p:cNvPr>
          <p:cNvSpPr>
            <a:spLocks noGrp="1"/>
          </p:cNvSpPr>
          <p:nvPr>
            <p:ph type="ctrTitle"/>
          </p:nvPr>
        </p:nvSpPr>
        <p:spPr>
          <a:xfrm>
            <a:off x="1097280" y="758952"/>
            <a:ext cx="10058400" cy="4061526"/>
          </a:xfrm>
        </p:spPr>
        <p:txBody>
          <a:bodyPr>
            <a:normAutofit fontScale="90000"/>
          </a:bodyPr>
          <a:lstStyle/>
          <a:p>
            <a:pPr>
              <a:lnSpc>
                <a:spcPct val="107000"/>
              </a:lnSpc>
              <a:spcAft>
                <a:spcPts val="800"/>
              </a:spcAft>
            </a:pPr>
            <a:r>
              <a:rPr lang="fr-FR" sz="2700" dirty="0">
                <a:effectLst/>
                <a:latin typeface="Calibri" panose="020F0502020204030204" pitchFamily="34" charset="0"/>
                <a:ea typeface="Calibri" panose="020F0502020204030204" pitchFamily="34" charset="0"/>
                <a:cs typeface="Times New Roman" panose="02020603050405020304" pitchFamily="18" charset="0"/>
              </a:rPr>
              <a:t> </a:t>
            </a: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r>
              <a:rPr lang="fr-FR" sz="2700" dirty="0">
                <a:effectLst/>
                <a:latin typeface="Calibri" panose="020F0502020204030204" pitchFamily="34" charset="0"/>
                <a:ea typeface="Calibri" panose="020F0502020204030204" pitchFamily="34" charset="0"/>
                <a:cs typeface="Times New Roman" panose="02020603050405020304" pitchFamily="18" charset="0"/>
              </a:rPr>
              <a:t>A retenir </a:t>
            </a: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r>
              <a:rPr lang="fr-FR" sz="2700" dirty="0">
                <a:effectLst/>
                <a:latin typeface="Calibri" panose="020F0502020204030204" pitchFamily="34" charset="0"/>
                <a:ea typeface="Calibri" panose="020F0502020204030204" pitchFamily="34" charset="0"/>
                <a:cs typeface="Times New Roman" panose="02020603050405020304" pitchFamily="18" charset="0"/>
              </a:rPr>
              <a:t> </a:t>
            </a: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r>
              <a:rPr lang="fr-FR" sz="2700" dirty="0">
                <a:effectLst/>
                <a:latin typeface="Calibri" panose="020F0502020204030204" pitchFamily="34" charset="0"/>
                <a:ea typeface="Calibri" panose="020F0502020204030204" pitchFamily="34" charset="0"/>
                <a:cs typeface="Times New Roman" panose="02020603050405020304" pitchFamily="18" charset="0"/>
              </a:rPr>
              <a:t>La philosophie, une recherche du savoir : </a:t>
            </a:r>
            <a:br>
              <a:rPr lang="fr-FR" sz="2700" dirty="0">
                <a:effectLst/>
                <a:latin typeface="Calibri" panose="020F0502020204030204" pitchFamily="34" charset="0"/>
                <a:ea typeface="Calibri" panose="020F0502020204030204" pitchFamily="34" charset="0"/>
                <a:cs typeface="Times New Roman" panose="02020603050405020304" pitchFamily="18" charset="0"/>
              </a:rPr>
            </a:br>
            <a:br>
              <a:rPr lang="fr-FR" sz="2700" dirty="0">
                <a:effectLst/>
                <a:latin typeface="Calibri" panose="020F0502020204030204" pitchFamily="34" charset="0"/>
                <a:ea typeface="Calibri" panose="020F0502020204030204" pitchFamily="34" charset="0"/>
                <a:cs typeface="Times New Roman" panose="02020603050405020304" pitchFamily="18" charset="0"/>
              </a:rPr>
            </a:br>
            <a:r>
              <a:rPr lang="fr-FR" sz="2700" dirty="0">
                <a:effectLst/>
                <a:latin typeface="Calibri" panose="020F0502020204030204" pitchFamily="34" charset="0"/>
                <a:ea typeface="Calibri" panose="020F0502020204030204" pitchFamily="34" charset="0"/>
                <a:cs typeface="Times New Roman" panose="02020603050405020304" pitchFamily="18" charset="0"/>
              </a:rPr>
              <a:t>Les précurseurs de la philosophie sont nommés les philosophes présocratiques (Thalès, Anaximandre, Anaxagore, Empédocle) . Ils vivent au VII et VI siècle avant JC.  Leurs recherches portent sur les phénomènes naturels qu’ils cherchent à expliquer uniquement à partir de cause et de principes physiques sans recourir aux les mythes. C’est la naissance de la science.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Tree>
    <p:extLst>
      <p:ext uri="{BB962C8B-B14F-4D97-AF65-F5344CB8AC3E}">
        <p14:creationId xmlns:p14="http://schemas.microsoft.com/office/powerpoint/2010/main" val="3991251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1569660"/>
          </a:xfrm>
          <a:prstGeom prst="rect">
            <a:avLst/>
          </a:prstGeom>
        </p:spPr>
        <p:txBody>
          <a:bodyPr wrap="square">
            <a:spAutoFit/>
          </a:bodyPr>
          <a:lstStyle/>
          <a:p>
            <a:pPr algn="ctr"/>
            <a:r>
              <a:rPr lang="fr-FR" sz="4800" b="1" u="sng" dirty="0"/>
              <a:t> II / LA PHILOSOPHIE : Une recherche du savoir</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185831"/>
            <a:ext cx="9408235" cy="830997"/>
          </a:xfrm>
          <a:prstGeom prst="rect">
            <a:avLst/>
          </a:prstGeom>
          <a:noFill/>
        </p:spPr>
        <p:txBody>
          <a:bodyPr wrap="square" lIns="91440" tIns="45720" rIns="91440" bIns="45720">
            <a:spAutoFit/>
          </a:bodyPr>
          <a:lstStyle/>
          <a:p>
            <a:pPr algn="ctr"/>
            <a:r>
              <a:rPr lang="fr-FR" sz="4800" b="1" dirty="0">
                <a:ln w="22225">
                  <a:solidFill>
                    <a:schemeClr val="accent2"/>
                  </a:solidFill>
                  <a:prstDash val="solid"/>
                </a:ln>
                <a:solidFill>
                  <a:schemeClr val="accent1"/>
                </a:solidFill>
              </a:rPr>
              <a:t>2</a:t>
            </a:r>
            <a:r>
              <a:rPr lang="fr-FR" sz="4800" b="1" cap="none" spc="0" dirty="0">
                <a:ln w="22225">
                  <a:solidFill>
                    <a:schemeClr val="accent2"/>
                  </a:solidFill>
                  <a:prstDash val="solid"/>
                </a:ln>
                <a:solidFill>
                  <a:schemeClr val="accent1"/>
                </a:solidFill>
                <a:effectLst/>
              </a:rPr>
              <a:t>/ Platon et Aristote </a:t>
            </a:r>
          </a:p>
        </p:txBody>
      </p:sp>
    </p:spTree>
    <p:extLst>
      <p:ext uri="{BB962C8B-B14F-4D97-AF65-F5344CB8AC3E}">
        <p14:creationId xmlns:p14="http://schemas.microsoft.com/office/powerpoint/2010/main" val="2118880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94D0A8F-7F3E-4E52-90F5-BF48111F0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543"/>
            <a:ext cx="11974286" cy="7707086"/>
          </a:xfrm>
          <a:prstGeom prst="rect">
            <a:avLst/>
          </a:prstGeom>
        </p:spPr>
      </p:pic>
    </p:spTree>
    <p:extLst>
      <p:ext uri="{BB962C8B-B14F-4D97-AF65-F5344CB8AC3E}">
        <p14:creationId xmlns:p14="http://schemas.microsoft.com/office/powerpoint/2010/main" val="45929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992422" y="1483959"/>
            <a:ext cx="11171719" cy="830997"/>
          </a:xfrm>
          <a:prstGeom prst="rect">
            <a:avLst/>
          </a:prstGeom>
        </p:spPr>
        <p:txBody>
          <a:bodyPr wrap="square">
            <a:spAutoFit/>
          </a:bodyPr>
          <a:lstStyle/>
          <a:p>
            <a:pPr algn="ctr"/>
            <a:r>
              <a:rPr lang="fr-FR" sz="4800" b="1" u="sng" dirty="0"/>
              <a:t> </a:t>
            </a:r>
          </a:p>
        </p:txBody>
      </p:sp>
      <p:pic>
        <p:nvPicPr>
          <p:cNvPr id="15364" name="Picture 4" descr="RÃ©sultat de recherche d'images pour &quot;Platon et Aristote&quot;">
            <a:extLst>
              <a:ext uri="{FF2B5EF4-FFF2-40B4-BE49-F238E27FC236}">
                <a16:creationId xmlns:a16="http://schemas.microsoft.com/office/drawing/2014/main" id="{BFCE919C-CEAC-461F-9EDA-36F459795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702" y="653142"/>
            <a:ext cx="8139403" cy="584090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739EB21-0D9F-403F-9B96-E6E3EAD6AA78}"/>
              </a:ext>
            </a:extLst>
          </p:cNvPr>
          <p:cNvSpPr txBox="1"/>
          <p:nvPr/>
        </p:nvSpPr>
        <p:spPr>
          <a:xfrm>
            <a:off x="234822" y="2776441"/>
            <a:ext cx="1034141" cy="369332"/>
          </a:xfrm>
          <a:prstGeom prst="rect">
            <a:avLst/>
          </a:prstGeom>
          <a:noFill/>
        </p:spPr>
        <p:txBody>
          <a:bodyPr wrap="square" rtlCol="0">
            <a:spAutoFit/>
          </a:bodyPr>
          <a:lstStyle/>
          <a:p>
            <a:r>
              <a:rPr lang="fr-FR" dirty="0"/>
              <a:t>PLATON</a:t>
            </a:r>
          </a:p>
        </p:txBody>
      </p:sp>
      <p:sp>
        <p:nvSpPr>
          <p:cNvPr id="7" name="ZoneTexte 6">
            <a:extLst>
              <a:ext uri="{FF2B5EF4-FFF2-40B4-BE49-F238E27FC236}">
                <a16:creationId xmlns:a16="http://schemas.microsoft.com/office/drawing/2014/main" id="{9F850F04-AC09-403B-A2A8-CF597CE42C82}"/>
              </a:ext>
            </a:extLst>
          </p:cNvPr>
          <p:cNvSpPr txBox="1"/>
          <p:nvPr/>
        </p:nvSpPr>
        <p:spPr>
          <a:xfrm>
            <a:off x="10408298" y="2776441"/>
            <a:ext cx="1283023" cy="369332"/>
          </a:xfrm>
          <a:prstGeom prst="rect">
            <a:avLst/>
          </a:prstGeom>
          <a:noFill/>
        </p:spPr>
        <p:txBody>
          <a:bodyPr wrap="square" rtlCol="0">
            <a:spAutoFit/>
          </a:bodyPr>
          <a:lstStyle/>
          <a:p>
            <a:r>
              <a:rPr lang="fr-FR"/>
              <a:t>ARISTOTE</a:t>
            </a:r>
            <a:endParaRPr lang="fr-FR" dirty="0"/>
          </a:p>
        </p:txBody>
      </p:sp>
    </p:spTree>
    <p:extLst>
      <p:ext uri="{BB962C8B-B14F-4D97-AF65-F5344CB8AC3E}">
        <p14:creationId xmlns:p14="http://schemas.microsoft.com/office/powerpoint/2010/main" val="4229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62E562-DE40-40A7-A68D-615A76623FF9}"/>
              </a:ext>
            </a:extLst>
          </p:cNvPr>
          <p:cNvSpPr txBox="1"/>
          <p:nvPr/>
        </p:nvSpPr>
        <p:spPr>
          <a:xfrm>
            <a:off x="1954925" y="-52662"/>
            <a:ext cx="8828689" cy="830997"/>
          </a:xfrm>
          <a:prstGeom prst="rect">
            <a:avLst/>
          </a:prstGeom>
          <a:noFill/>
        </p:spPr>
        <p:txBody>
          <a:bodyPr wrap="square" rtlCol="0">
            <a:spAutoFit/>
          </a:bodyPr>
          <a:lstStyle/>
          <a:p>
            <a:pPr algn="ctr"/>
            <a:r>
              <a:rPr lang="fr-FR" sz="4800" u="sng" dirty="0"/>
              <a:t>INTRODUCTION</a:t>
            </a:r>
          </a:p>
        </p:txBody>
      </p:sp>
      <p:sp>
        <p:nvSpPr>
          <p:cNvPr id="5" name="ZoneTexte 4">
            <a:extLst>
              <a:ext uri="{FF2B5EF4-FFF2-40B4-BE49-F238E27FC236}">
                <a16:creationId xmlns:a16="http://schemas.microsoft.com/office/drawing/2014/main" id="{1AA3A306-0A15-434F-BDA7-5BE6D9D7883A}"/>
              </a:ext>
            </a:extLst>
          </p:cNvPr>
          <p:cNvSpPr txBox="1"/>
          <p:nvPr/>
        </p:nvSpPr>
        <p:spPr>
          <a:xfrm>
            <a:off x="2238702" y="1905506"/>
            <a:ext cx="9953297" cy="4524315"/>
          </a:xfrm>
          <a:prstGeom prst="rect">
            <a:avLst/>
          </a:prstGeom>
          <a:noFill/>
        </p:spPr>
        <p:txBody>
          <a:bodyPr wrap="square" rtlCol="0">
            <a:spAutoFit/>
          </a:bodyPr>
          <a:lstStyle/>
          <a:p>
            <a:pPr algn="ctr"/>
            <a:r>
              <a:rPr lang="fr-FR" sz="4800" dirty="0">
                <a:latin typeface="Helvetica" panose="020B0604020202020204" pitchFamily="34" charset="0"/>
              </a:rPr>
              <a:t>« Les philosophes n’ont fait qu’interpréter diversement le monde : il s’agit maintenant de le transformer ». </a:t>
            </a:r>
          </a:p>
          <a:p>
            <a:pPr algn="ctr"/>
            <a:r>
              <a:rPr lang="fr-FR" sz="4800" dirty="0">
                <a:latin typeface="Helvetica" panose="020B0604020202020204" pitchFamily="34" charset="0"/>
              </a:rPr>
              <a:t>   </a:t>
            </a:r>
          </a:p>
          <a:p>
            <a:r>
              <a:rPr lang="fr-FR" sz="4800" dirty="0">
                <a:latin typeface="Helvetica" panose="020B0604020202020204" pitchFamily="34" charset="0"/>
              </a:rPr>
              <a:t>              Karl  MARX   </a:t>
            </a:r>
            <a:r>
              <a:rPr lang="fr-FR" sz="3200" dirty="0">
                <a:latin typeface="Helvetica" panose="020B0604020202020204" pitchFamily="34" charset="0"/>
              </a:rPr>
              <a:t>(1818- 1883)</a:t>
            </a:r>
            <a:endParaRPr lang="fr-FR" sz="3200" dirty="0"/>
          </a:p>
        </p:txBody>
      </p:sp>
      <p:sp>
        <p:nvSpPr>
          <p:cNvPr id="6" name="ZoneTexte 5">
            <a:extLst>
              <a:ext uri="{FF2B5EF4-FFF2-40B4-BE49-F238E27FC236}">
                <a16:creationId xmlns:a16="http://schemas.microsoft.com/office/drawing/2014/main" id="{F24A62D2-E37F-485F-AE47-DD3ADBC166CF}"/>
              </a:ext>
            </a:extLst>
          </p:cNvPr>
          <p:cNvSpPr txBox="1"/>
          <p:nvPr/>
        </p:nvSpPr>
        <p:spPr>
          <a:xfrm>
            <a:off x="2477812" y="1096840"/>
            <a:ext cx="1857705" cy="584775"/>
          </a:xfrm>
          <a:prstGeom prst="rect">
            <a:avLst/>
          </a:prstGeom>
          <a:noFill/>
        </p:spPr>
        <p:txBody>
          <a:bodyPr wrap="square" rtlCol="0">
            <a:spAutoFit/>
          </a:bodyPr>
          <a:lstStyle/>
          <a:p>
            <a:r>
              <a:rPr lang="fr-FR" sz="3200" dirty="0">
                <a:solidFill>
                  <a:srgbClr val="FF0000"/>
                </a:solidFill>
              </a:rPr>
              <a:t>CITATION</a:t>
            </a:r>
          </a:p>
        </p:txBody>
      </p:sp>
      <p:pic>
        <p:nvPicPr>
          <p:cNvPr id="2052" name="Picture 4" descr="RÃ©sultat de recherche d'images pour &quot;marx&quot;">
            <a:extLst>
              <a:ext uri="{FF2B5EF4-FFF2-40B4-BE49-F238E27FC236}">
                <a16:creationId xmlns:a16="http://schemas.microsoft.com/office/drawing/2014/main" id="{F5EF2C83-5691-4126-BF99-22EC2F1E5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7724"/>
            <a:ext cx="2238703" cy="376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55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992422" y="1483959"/>
            <a:ext cx="11171719" cy="830997"/>
          </a:xfrm>
          <a:prstGeom prst="rect">
            <a:avLst/>
          </a:prstGeom>
        </p:spPr>
        <p:txBody>
          <a:bodyPr wrap="square">
            <a:spAutoFit/>
          </a:bodyPr>
          <a:lstStyle/>
          <a:p>
            <a:pPr algn="ctr"/>
            <a:r>
              <a:rPr lang="fr-FR" sz="4800" b="1" u="sng" dirty="0"/>
              <a:t> </a:t>
            </a:r>
          </a:p>
        </p:txBody>
      </p:sp>
      <p:sp>
        <p:nvSpPr>
          <p:cNvPr id="4" name="Rectangle 3">
            <a:extLst>
              <a:ext uri="{FF2B5EF4-FFF2-40B4-BE49-F238E27FC236}">
                <a16:creationId xmlns:a16="http://schemas.microsoft.com/office/drawing/2014/main" id="{8967B4DE-7BDC-425E-987A-D2A37DCEEB85}"/>
              </a:ext>
            </a:extLst>
          </p:cNvPr>
          <p:cNvSpPr/>
          <p:nvPr/>
        </p:nvSpPr>
        <p:spPr>
          <a:xfrm>
            <a:off x="223935" y="-70145"/>
            <a:ext cx="11968065" cy="2588978"/>
          </a:xfrm>
          <a:prstGeom prst="rect">
            <a:avLst/>
          </a:prstGeom>
        </p:spPr>
        <p:txBody>
          <a:bodyPr wrap="square">
            <a:spAutoFit/>
          </a:bodyPr>
          <a:lstStyle/>
          <a:p>
            <a:pPr>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La réflexion </a:t>
            </a:r>
            <a:r>
              <a:rPr lang="fr-FR" sz="2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sur la connaissance et la vérité</a:t>
            </a:r>
            <a:r>
              <a:rPr lang="fr-FR" sz="2400" dirty="0">
                <a:latin typeface="Calibri" panose="020F0502020204030204" pitchFamily="34" charset="0"/>
                <a:ea typeface="Calibri" panose="020F0502020204030204" pitchFamily="34" charset="0"/>
                <a:cs typeface="Times New Roman" panose="02020603050405020304" pitchFamily="18" charset="0"/>
              </a:rPr>
              <a:t> est au centre de la pensée de Platon et d’Aristote.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Platon distingue l’opinion qui porte sur les apparences et la science ou connaissance véritable qui porte sur la réalité.  Il illustre cette idée dans une allégorie célèbre : </a:t>
            </a: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l’allégorie de la caverne. </a:t>
            </a:r>
            <a:endParaRPr lang="fr-F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fr-F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B7B43D0B-59C7-427E-9083-451865278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544" y="2179596"/>
            <a:ext cx="8845420" cy="4319144"/>
          </a:xfrm>
          <a:prstGeom prst="rect">
            <a:avLst/>
          </a:prstGeom>
        </p:spPr>
      </p:pic>
    </p:spTree>
    <p:extLst>
      <p:ext uri="{BB962C8B-B14F-4D97-AF65-F5344CB8AC3E}">
        <p14:creationId xmlns:p14="http://schemas.microsoft.com/office/powerpoint/2010/main" val="1311523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992422" y="1483959"/>
            <a:ext cx="11171719" cy="830997"/>
          </a:xfrm>
          <a:prstGeom prst="rect">
            <a:avLst/>
          </a:prstGeom>
        </p:spPr>
        <p:txBody>
          <a:bodyPr wrap="square">
            <a:spAutoFit/>
          </a:bodyPr>
          <a:lstStyle/>
          <a:p>
            <a:pPr algn="ctr"/>
            <a:r>
              <a:rPr lang="fr-FR" sz="4800" b="1" u="sng" dirty="0"/>
              <a:t> </a:t>
            </a:r>
          </a:p>
        </p:txBody>
      </p:sp>
      <p:sp>
        <p:nvSpPr>
          <p:cNvPr id="4" name="Rectangle 3">
            <a:extLst>
              <a:ext uri="{FF2B5EF4-FFF2-40B4-BE49-F238E27FC236}">
                <a16:creationId xmlns:a16="http://schemas.microsoft.com/office/drawing/2014/main" id="{8967B4DE-7BDC-425E-987A-D2A37DCEEB85}"/>
              </a:ext>
            </a:extLst>
          </p:cNvPr>
          <p:cNvSpPr/>
          <p:nvPr/>
        </p:nvSpPr>
        <p:spPr>
          <a:xfrm>
            <a:off x="556926" y="460957"/>
            <a:ext cx="12042710" cy="1860702"/>
          </a:xfrm>
          <a:prstGeom prst="rect">
            <a:avLst/>
          </a:prstGeom>
        </p:spPr>
        <p:txBody>
          <a:bodyPr wrap="square">
            <a:spAutoFit/>
          </a:bodyPr>
          <a:lstStyle/>
          <a:p>
            <a:pPr>
              <a:lnSpc>
                <a:spcPct val="107000"/>
              </a:lnSpc>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 </a:t>
            </a:r>
            <a:r>
              <a:rPr lang="fr-FR" sz="2400" dirty="0">
                <a:latin typeface="Calibri" panose="020F0502020204030204" pitchFamily="34" charset="0"/>
                <a:ea typeface="Calibri" panose="020F0502020204030204" pitchFamily="34" charset="0"/>
                <a:cs typeface="Times New Roman" panose="02020603050405020304" pitchFamily="18" charset="0"/>
              </a:rPr>
              <a:t>Aristote développe sa réflexion sur la logique ; il écrit également  de nombreux traités scientifiques</a:t>
            </a:r>
            <a:r>
              <a:rPr lang="fr-FR" dirty="0">
                <a:latin typeface="Calibri" panose="020F0502020204030204" pitchFamily="34" charset="0"/>
                <a:ea typeface="Calibri" panose="020F0502020204030204" pitchFamily="34" charset="0"/>
                <a:cs typeface="Times New Roman" panose="02020603050405020304" pitchFamily="18" charset="0"/>
              </a:rPr>
              <a:t>.</a:t>
            </a:r>
            <a:endParaRPr lang="fr-FR"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fr-FR"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36A2DDBE-1E33-4A54-8886-78AA6BE3A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64" y="1438275"/>
            <a:ext cx="6188140" cy="3981450"/>
          </a:xfrm>
          <a:prstGeom prst="rect">
            <a:avLst/>
          </a:prstGeom>
        </p:spPr>
      </p:pic>
      <p:sp>
        <p:nvSpPr>
          <p:cNvPr id="7" name="ZoneTexte 6">
            <a:extLst>
              <a:ext uri="{FF2B5EF4-FFF2-40B4-BE49-F238E27FC236}">
                <a16:creationId xmlns:a16="http://schemas.microsoft.com/office/drawing/2014/main" id="{119398A4-5357-4202-9B6D-80B41FAC0109}"/>
              </a:ext>
            </a:extLst>
          </p:cNvPr>
          <p:cNvSpPr txBox="1"/>
          <p:nvPr/>
        </p:nvSpPr>
        <p:spPr>
          <a:xfrm>
            <a:off x="6575204" y="1353320"/>
            <a:ext cx="4161453" cy="4093428"/>
          </a:xfrm>
          <a:prstGeom prst="rect">
            <a:avLst/>
          </a:prstGeom>
          <a:noFill/>
        </p:spPr>
        <p:txBody>
          <a:bodyPr wrap="square" rtlCol="0">
            <a:spAutoFit/>
          </a:bodyPr>
          <a:lstStyle/>
          <a:p>
            <a:r>
              <a:rPr lang="fr-FR" sz="2800" dirty="0"/>
              <a:t>Le syllogisme :</a:t>
            </a:r>
          </a:p>
          <a:p>
            <a:endParaRPr lang="fr-FR" sz="2800" dirty="0"/>
          </a:p>
          <a:p>
            <a:r>
              <a:rPr lang="fr-FR" sz="2800" dirty="0"/>
              <a:t>Si tous les Hommes sont mortels</a:t>
            </a:r>
          </a:p>
          <a:p>
            <a:endParaRPr lang="fr-FR" sz="2800" dirty="0"/>
          </a:p>
          <a:p>
            <a:r>
              <a:rPr lang="fr-FR" sz="2800" dirty="0"/>
              <a:t>Et si Socrate est un Homme</a:t>
            </a:r>
          </a:p>
          <a:p>
            <a:endParaRPr lang="fr-FR" sz="2800" dirty="0"/>
          </a:p>
          <a:p>
            <a:r>
              <a:rPr lang="fr-FR" sz="2800" dirty="0"/>
              <a:t>Alors Socrate est mortel </a:t>
            </a:r>
          </a:p>
          <a:p>
            <a:endParaRPr lang="fr-FR" dirty="0"/>
          </a:p>
          <a:p>
            <a:endParaRPr lang="fr-FR" dirty="0"/>
          </a:p>
        </p:txBody>
      </p:sp>
      <p:pic>
        <p:nvPicPr>
          <p:cNvPr id="9" name="Image 8">
            <a:extLst>
              <a:ext uri="{FF2B5EF4-FFF2-40B4-BE49-F238E27FC236}">
                <a16:creationId xmlns:a16="http://schemas.microsoft.com/office/drawing/2014/main" id="{B0205E96-2CA0-4D1D-8D05-AB06D26E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522" y="5708965"/>
            <a:ext cx="8154955" cy="4576880"/>
          </a:xfrm>
          <a:prstGeom prst="rect">
            <a:avLst/>
          </a:prstGeom>
        </p:spPr>
      </p:pic>
    </p:spTree>
    <p:extLst>
      <p:ext uri="{BB962C8B-B14F-4D97-AF65-F5344CB8AC3E}">
        <p14:creationId xmlns:p14="http://schemas.microsoft.com/office/powerpoint/2010/main" val="47117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43E593-440D-450A-9050-93998FBFCA26}"/>
              </a:ext>
            </a:extLst>
          </p:cNvPr>
          <p:cNvSpPr/>
          <p:nvPr/>
        </p:nvSpPr>
        <p:spPr>
          <a:xfrm>
            <a:off x="530352" y="603504"/>
            <a:ext cx="5870448" cy="5967916"/>
          </a:xfrm>
          <a:prstGeom prst="rect">
            <a:avLst/>
          </a:prstGeom>
        </p:spPr>
        <p:txBody>
          <a:bodyPr wrap="square">
            <a:spAutoFit/>
          </a:bodyPr>
          <a:lstStyle/>
          <a:p>
            <a:pPr>
              <a:lnSpc>
                <a:spcPct val="107000"/>
              </a:lnSpc>
              <a:spcAft>
                <a:spcPts val="800"/>
              </a:spcAft>
            </a:pPr>
            <a:r>
              <a:rPr lang="fr-FR" sz="3200" b="1" dirty="0">
                <a:latin typeface="Calibri" panose="020F0502020204030204" pitchFamily="34" charset="0"/>
                <a:ea typeface="Calibri" panose="020F0502020204030204" pitchFamily="34" charset="0"/>
                <a:cs typeface="Times New Roman" panose="02020603050405020304" pitchFamily="18" charset="0"/>
              </a:rPr>
              <a:t>PLATON  et ARISTOTE s’opposent aux </a:t>
            </a:r>
            <a:r>
              <a:rPr lang="fr-FR"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Sophistes </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3200" b="1" dirty="0">
                <a:solidFill>
                  <a:srgbClr val="494E46"/>
                </a:solidFill>
                <a:latin typeface="Calibri" panose="020F0502020204030204" pitchFamily="34" charset="0"/>
                <a:ea typeface="Calibri" panose="020F0502020204030204" pitchFamily="34" charset="0"/>
                <a:cs typeface="Times New Roman" panose="02020603050405020304" pitchFamily="18" charset="0"/>
              </a:rPr>
              <a:t>Ce sont de brillants  orateurs,  qui utilisent la force persuasive du discours pour faire triompher n'importe quelle cause dans les débats publics ou privés.  sous prétexte que la vérité n'existerait pas. Ils remettent ainsi cause l’existence même d’une vérité universelle …</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15E9CB87-711F-49AD-81BB-D130094B9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0" y="1084272"/>
            <a:ext cx="4475645" cy="3176832"/>
          </a:xfrm>
          <a:prstGeom prst="rect">
            <a:avLst/>
          </a:prstGeom>
        </p:spPr>
      </p:pic>
      <p:sp>
        <p:nvSpPr>
          <p:cNvPr id="7" name="ZoneTexte 6">
            <a:extLst>
              <a:ext uri="{FF2B5EF4-FFF2-40B4-BE49-F238E27FC236}">
                <a16:creationId xmlns:a16="http://schemas.microsoft.com/office/drawing/2014/main" id="{A200E7D1-B233-41AE-80FF-44696C4C735F}"/>
              </a:ext>
            </a:extLst>
          </p:cNvPr>
          <p:cNvSpPr txBox="1"/>
          <p:nvPr/>
        </p:nvSpPr>
        <p:spPr>
          <a:xfrm>
            <a:off x="6784848" y="4645152"/>
            <a:ext cx="4640237" cy="584775"/>
          </a:xfrm>
          <a:prstGeom prst="rect">
            <a:avLst/>
          </a:prstGeom>
          <a:noFill/>
        </p:spPr>
        <p:txBody>
          <a:bodyPr wrap="square" rtlCol="0">
            <a:spAutoFit/>
          </a:bodyPr>
          <a:lstStyle/>
          <a:p>
            <a:r>
              <a:rPr lang="fr-FR" sz="3200" dirty="0"/>
              <a:t> LES SOPHISTES CELEBRES</a:t>
            </a:r>
          </a:p>
        </p:txBody>
      </p:sp>
    </p:spTree>
    <p:extLst>
      <p:ext uri="{BB962C8B-B14F-4D97-AF65-F5344CB8AC3E}">
        <p14:creationId xmlns:p14="http://schemas.microsoft.com/office/powerpoint/2010/main" val="418332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43E593-440D-450A-9050-93998FBFCA26}"/>
              </a:ext>
            </a:extLst>
          </p:cNvPr>
          <p:cNvSpPr/>
          <p:nvPr/>
        </p:nvSpPr>
        <p:spPr>
          <a:xfrm>
            <a:off x="1060704" y="951080"/>
            <a:ext cx="10351008" cy="1122871"/>
          </a:xfrm>
          <a:prstGeom prst="rect">
            <a:avLst/>
          </a:prstGeom>
        </p:spPr>
        <p:txBody>
          <a:bodyPr wrap="square">
            <a:spAutoFit/>
          </a:bodyPr>
          <a:lstStyle/>
          <a:p>
            <a:pPr>
              <a:lnSpc>
                <a:spcPct val="107000"/>
              </a:lnSpc>
              <a:spcAft>
                <a:spcPts val="800"/>
              </a:spcAft>
            </a:pPr>
            <a:r>
              <a:rPr lang="fr-FR" sz="3200" b="1" dirty="0">
                <a:latin typeface="Calibri" panose="020F0502020204030204" pitchFamily="34" charset="0"/>
                <a:ea typeface="Calibri" panose="020F0502020204030204" pitchFamily="34" charset="0"/>
                <a:cs typeface="Times New Roman" panose="02020603050405020304" pitchFamily="18" charset="0"/>
              </a:rPr>
              <a:t>PLATON  et ARISTOTE   fondent des écoles, lieux de transmission du savoir  </a:t>
            </a:r>
            <a:r>
              <a:rPr lang="fr-FR" sz="3200" b="1" dirty="0">
                <a:solidFill>
                  <a:srgbClr val="494E46"/>
                </a:solidFill>
                <a:latin typeface="Calibri" panose="020F0502020204030204" pitchFamily="34" charset="0"/>
                <a:ea typeface="Calibri" panose="020F0502020204030204" pitchFamily="34" charset="0"/>
                <a:cs typeface="Times New Roman" panose="02020603050405020304" pitchFamily="18" charset="0"/>
              </a:rPr>
              <a:t>…</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458" name="Picture 2" descr="Le LycÃ©e d'Aristote Apollo10">
            <a:extLst>
              <a:ext uri="{FF2B5EF4-FFF2-40B4-BE49-F238E27FC236}">
                <a16:creationId xmlns:a16="http://schemas.microsoft.com/office/drawing/2014/main" id="{B623A590-96E7-4C04-B91A-E1B5C01BF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432" y="2689388"/>
            <a:ext cx="4907280" cy="368046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19DB7C2-794F-4900-894F-830BC0E45F00}"/>
              </a:ext>
            </a:extLst>
          </p:cNvPr>
          <p:cNvSpPr txBox="1"/>
          <p:nvPr/>
        </p:nvSpPr>
        <p:spPr>
          <a:xfrm>
            <a:off x="7918704" y="1901952"/>
            <a:ext cx="2834640" cy="646331"/>
          </a:xfrm>
          <a:prstGeom prst="rect">
            <a:avLst/>
          </a:prstGeom>
          <a:noFill/>
        </p:spPr>
        <p:txBody>
          <a:bodyPr wrap="square" rtlCol="0">
            <a:spAutoFit/>
          </a:bodyPr>
          <a:lstStyle/>
          <a:p>
            <a:r>
              <a:rPr lang="fr-FR" sz="3600" dirty="0"/>
              <a:t> LE LYCEE </a:t>
            </a:r>
          </a:p>
        </p:txBody>
      </p:sp>
      <p:pic>
        <p:nvPicPr>
          <p:cNvPr id="19460" name="Picture 4" descr="Parc ArchÃ©ologique de lâ AcadÃ©mie de Platon">
            <a:extLst>
              <a:ext uri="{FF2B5EF4-FFF2-40B4-BE49-F238E27FC236}">
                <a16:creationId xmlns:a16="http://schemas.microsoft.com/office/drawing/2014/main" id="{2F07360B-7620-4D34-BDEB-5F4E9352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6" y="3413720"/>
            <a:ext cx="5277994" cy="2970529"/>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0F65733F-BD88-4FA5-BF5C-BF26BC374F3C}"/>
              </a:ext>
            </a:extLst>
          </p:cNvPr>
          <p:cNvSpPr txBox="1"/>
          <p:nvPr/>
        </p:nvSpPr>
        <p:spPr>
          <a:xfrm>
            <a:off x="1844041" y="2572667"/>
            <a:ext cx="2834640" cy="646331"/>
          </a:xfrm>
          <a:prstGeom prst="rect">
            <a:avLst/>
          </a:prstGeom>
          <a:noFill/>
        </p:spPr>
        <p:txBody>
          <a:bodyPr wrap="square" rtlCol="0">
            <a:spAutoFit/>
          </a:bodyPr>
          <a:lstStyle/>
          <a:p>
            <a:r>
              <a:rPr lang="fr-FR" sz="3600" dirty="0"/>
              <a:t> L’ACADEMIE </a:t>
            </a:r>
          </a:p>
        </p:txBody>
      </p:sp>
    </p:spTree>
    <p:extLst>
      <p:ext uri="{BB962C8B-B14F-4D97-AF65-F5344CB8AC3E}">
        <p14:creationId xmlns:p14="http://schemas.microsoft.com/office/powerpoint/2010/main" val="1724330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43E593-440D-450A-9050-93998FBFCA26}"/>
              </a:ext>
            </a:extLst>
          </p:cNvPr>
          <p:cNvSpPr/>
          <p:nvPr/>
        </p:nvSpPr>
        <p:spPr>
          <a:xfrm>
            <a:off x="530352" y="603504"/>
            <a:ext cx="5870448" cy="595932"/>
          </a:xfrm>
          <a:prstGeom prst="rect">
            <a:avLst/>
          </a:prstGeom>
        </p:spPr>
        <p:txBody>
          <a:bodyPr wrap="square">
            <a:spAutoFit/>
          </a:bodyPr>
          <a:lstStyle/>
          <a:p>
            <a:pPr>
              <a:lnSpc>
                <a:spcPct val="107000"/>
              </a:lnSpc>
              <a:spcAft>
                <a:spcPts val="800"/>
              </a:spcAft>
            </a:pPr>
            <a:r>
              <a:rPr lang="fr-FR" sz="3200" b="1" dirty="0">
                <a:latin typeface="Calibri" panose="020F0502020204030204" pitchFamily="34" charset="0"/>
                <a:ea typeface="Calibri" panose="020F0502020204030204" pitchFamily="34" charset="0"/>
                <a:cs typeface="Times New Roman" panose="02020603050405020304" pitchFamily="18" charset="0"/>
              </a:rPr>
              <a:t> </a:t>
            </a:r>
            <a:endParaRPr lang="fr-FR"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Diagramme 2">
            <a:extLst>
              <a:ext uri="{FF2B5EF4-FFF2-40B4-BE49-F238E27FC236}">
                <a16:creationId xmlns:a16="http://schemas.microsoft.com/office/drawing/2014/main" id="{83C911FE-4275-4534-A1BB-1C3EA67BFFC2}"/>
              </a:ext>
            </a:extLst>
          </p:cNvPr>
          <p:cNvGraphicFramePr/>
          <p:nvPr>
            <p:extLst>
              <p:ext uri="{D42A27DB-BD31-4B8C-83A1-F6EECF244321}">
                <p14:modId xmlns:p14="http://schemas.microsoft.com/office/powerpoint/2010/main" val="520289096"/>
              </p:ext>
            </p:extLst>
          </p:nvPr>
        </p:nvGraphicFramePr>
        <p:xfrm>
          <a:off x="804672" y="1097280"/>
          <a:ext cx="11009376" cy="5285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0797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1569660"/>
          </a:xfrm>
          <a:prstGeom prst="rect">
            <a:avLst/>
          </a:prstGeom>
        </p:spPr>
        <p:txBody>
          <a:bodyPr wrap="square">
            <a:spAutoFit/>
          </a:bodyPr>
          <a:lstStyle/>
          <a:p>
            <a:pPr algn="ctr"/>
            <a:r>
              <a:rPr lang="fr-FR" sz="4800" b="1" u="sng" dirty="0"/>
              <a:t> III / LA PHILOSOPHIE : Une interrogation sur les valeurs  </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367604"/>
            <a:ext cx="9408235" cy="830997"/>
          </a:xfrm>
          <a:prstGeom prst="rect">
            <a:avLst/>
          </a:prstGeom>
          <a:noFill/>
        </p:spPr>
        <p:txBody>
          <a:bodyPr wrap="square" lIns="91440" tIns="45720" rIns="91440" bIns="45720">
            <a:spAutoFit/>
          </a:bodyPr>
          <a:lstStyle/>
          <a:p>
            <a:pPr algn="ctr"/>
            <a:r>
              <a:rPr lang="fr-FR" sz="4800" b="1" cap="none" spc="0" dirty="0">
                <a:ln w="22225">
                  <a:solidFill>
                    <a:schemeClr val="accent2"/>
                  </a:solidFill>
                  <a:prstDash val="solid"/>
                </a:ln>
                <a:solidFill>
                  <a:schemeClr val="accent1"/>
                </a:solidFill>
                <a:effectLst/>
              </a:rPr>
              <a:t> Socrate </a:t>
            </a:r>
          </a:p>
        </p:txBody>
      </p:sp>
    </p:spTree>
    <p:extLst>
      <p:ext uri="{BB962C8B-B14F-4D97-AF65-F5344CB8AC3E}">
        <p14:creationId xmlns:p14="http://schemas.microsoft.com/office/powerpoint/2010/main" val="164850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1569660"/>
          </a:xfrm>
          <a:prstGeom prst="rect">
            <a:avLst/>
          </a:prstGeom>
        </p:spPr>
        <p:txBody>
          <a:bodyPr wrap="square">
            <a:spAutoFit/>
          </a:bodyPr>
          <a:lstStyle/>
          <a:p>
            <a:pPr algn="ctr"/>
            <a:r>
              <a:rPr lang="fr-FR" sz="4800" b="1" u="sng" dirty="0"/>
              <a:t> III / LA PHILOSOPHIE : Une interrogation sur les fins </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185831"/>
            <a:ext cx="9408235" cy="830997"/>
          </a:xfrm>
          <a:prstGeom prst="rect">
            <a:avLst/>
          </a:prstGeom>
          <a:noFill/>
        </p:spPr>
        <p:txBody>
          <a:bodyPr wrap="square" lIns="91440" tIns="45720" rIns="91440" bIns="45720">
            <a:spAutoFit/>
          </a:bodyPr>
          <a:lstStyle/>
          <a:p>
            <a:pPr algn="ctr"/>
            <a:r>
              <a:rPr lang="fr-FR" sz="4800" b="1" cap="none" spc="0" dirty="0">
                <a:ln w="22225">
                  <a:solidFill>
                    <a:schemeClr val="accent2"/>
                  </a:solidFill>
                  <a:prstDash val="solid"/>
                </a:ln>
                <a:solidFill>
                  <a:schemeClr val="accent1"/>
                </a:solidFill>
                <a:effectLst/>
              </a:rPr>
              <a:t>1/Epicure </a:t>
            </a:r>
          </a:p>
        </p:txBody>
      </p:sp>
    </p:spTree>
    <p:extLst>
      <p:ext uri="{BB962C8B-B14F-4D97-AF65-F5344CB8AC3E}">
        <p14:creationId xmlns:p14="http://schemas.microsoft.com/office/powerpoint/2010/main" val="4059997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1569660"/>
          </a:xfrm>
          <a:prstGeom prst="rect">
            <a:avLst/>
          </a:prstGeom>
        </p:spPr>
        <p:txBody>
          <a:bodyPr wrap="square">
            <a:spAutoFit/>
          </a:bodyPr>
          <a:lstStyle/>
          <a:p>
            <a:pPr algn="ctr"/>
            <a:r>
              <a:rPr lang="fr-FR" sz="4800" b="1" u="sng" dirty="0"/>
              <a:t> III / LA PHILOSOPHIE : Une interrogation sur les fins </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185831"/>
            <a:ext cx="9408235" cy="830997"/>
          </a:xfrm>
          <a:prstGeom prst="rect">
            <a:avLst/>
          </a:prstGeom>
          <a:noFill/>
        </p:spPr>
        <p:txBody>
          <a:bodyPr wrap="square" lIns="91440" tIns="45720" rIns="91440" bIns="45720">
            <a:spAutoFit/>
          </a:bodyPr>
          <a:lstStyle/>
          <a:p>
            <a:pPr algn="ctr"/>
            <a:r>
              <a:rPr lang="fr-FR" sz="4800" b="1" dirty="0">
                <a:ln w="22225">
                  <a:solidFill>
                    <a:schemeClr val="accent2"/>
                  </a:solidFill>
                  <a:prstDash val="solid"/>
                </a:ln>
                <a:solidFill>
                  <a:schemeClr val="accent1"/>
                </a:solidFill>
              </a:rPr>
              <a:t>2</a:t>
            </a:r>
            <a:r>
              <a:rPr lang="fr-FR" sz="4800" b="1" cap="none" spc="0" dirty="0">
                <a:ln w="22225">
                  <a:solidFill>
                    <a:schemeClr val="accent2"/>
                  </a:solidFill>
                  <a:prstDash val="solid"/>
                </a:ln>
                <a:solidFill>
                  <a:schemeClr val="accent1"/>
                </a:solidFill>
                <a:effectLst/>
              </a:rPr>
              <a:t>/Les Stoïciens </a:t>
            </a:r>
          </a:p>
        </p:txBody>
      </p:sp>
    </p:spTree>
    <p:extLst>
      <p:ext uri="{BB962C8B-B14F-4D97-AF65-F5344CB8AC3E}">
        <p14:creationId xmlns:p14="http://schemas.microsoft.com/office/powerpoint/2010/main" val="84856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867880" y="588220"/>
            <a:ext cx="11171719" cy="830997"/>
          </a:xfrm>
          <a:prstGeom prst="rect">
            <a:avLst/>
          </a:prstGeom>
        </p:spPr>
        <p:txBody>
          <a:bodyPr wrap="square">
            <a:spAutoFit/>
          </a:bodyPr>
          <a:lstStyle/>
          <a:p>
            <a:pPr algn="ctr"/>
            <a:r>
              <a:rPr lang="fr-FR" sz="4800" b="1" u="sng" dirty="0"/>
              <a:t> </a:t>
            </a:r>
          </a:p>
        </p:txBody>
      </p:sp>
      <p:pic>
        <p:nvPicPr>
          <p:cNvPr id="3" name="Pachelbel - Canon In D Major. Best version.">
            <a:hlinkClick r:id="" action="ppaction://media"/>
            <a:extLst>
              <a:ext uri="{FF2B5EF4-FFF2-40B4-BE49-F238E27FC236}">
                <a16:creationId xmlns:a16="http://schemas.microsoft.com/office/drawing/2014/main" id="{385A76C2-FF2D-487A-B4A3-6C2D9EAF6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4613" y="1003718"/>
            <a:ext cx="1987295" cy="1987295"/>
          </a:xfrm>
          <a:prstGeom prst="rect">
            <a:avLst/>
          </a:prstGeom>
        </p:spPr>
      </p:pic>
      <p:sp>
        <p:nvSpPr>
          <p:cNvPr id="4" name="ZoneTexte 3">
            <a:extLst>
              <a:ext uri="{FF2B5EF4-FFF2-40B4-BE49-F238E27FC236}">
                <a16:creationId xmlns:a16="http://schemas.microsoft.com/office/drawing/2014/main" id="{E6C89408-8703-4467-AA81-3CE67EDD7C23}"/>
              </a:ext>
            </a:extLst>
          </p:cNvPr>
          <p:cNvSpPr txBox="1"/>
          <p:nvPr/>
        </p:nvSpPr>
        <p:spPr>
          <a:xfrm>
            <a:off x="47084" y="3106033"/>
            <a:ext cx="2092612" cy="369332"/>
          </a:xfrm>
          <a:prstGeom prst="rect">
            <a:avLst/>
          </a:prstGeom>
          <a:noFill/>
        </p:spPr>
        <p:txBody>
          <a:bodyPr wrap="square" rtlCol="0">
            <a:spAutoFit/>
          </a:bodyPr>
          <a:lstStyle/>
          <a:p>
            <a:r>
              <a:rPr lang="fr-FR" dirty="0"/>
              <a:t>CANON PACHELBEL</a:t>
            </a:r>
          </a:p>
        </p:txBody>
      </p:sp>
      <p:pic>
        <p:nvPicPr>
          <p:cNvPr id="6" name="Image 5">
            <a:extLst>
              <a:ext uri="{FF2B5EF4-FFF2-40B4-BE49-F238E27FC236}">
                <a16:creationId xmlns:a16="http://schemas.microsoft.com/office/drawing/2014/main" id="{44AF5C45-C4DA-4407-A1DF-0668D0EFDD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696" y="889880"/>
            <a:ext cx="9000000" cy="5561905"/>
          </a:xfrm>
          <a:prstGeom prst="rect">
            <a:avLst/>
          </a:prstGeom>
          <a:noFill/>
        </p:spPr>
      </p:pic>
      <p:sp>
        <p:nvSpPr>
          <p:cNvPr id="7" name="ZoneTexte 6">
            <a:extLst>
              <a:ext uri="{FF2B5EF4-FFF2-40B4-BE49-F238E27FC236}">
                <a16:creationId xmlns:a16="http://schemas.microsoft.com/office/drawing/2014/main" id="{320DDF45-565B-410D-90CE-4C26BD59135C}"/>
              </a:ext>
            </a:extLst>
          </p:cNvPr>
          <p:cNvSpPr txBox="1"/>
          <p:nvPr/>
        </p:nvSpPr>
        <p:spPr>
          <a:xfrm>
            <a:off x="5870448" y="6376041"/>
            <a:ext cx="5453672" cy="707886"/>
          </a:xfrm>
          <a:prstGeom prst="rect">
            <a:avLst/>
          </a:prstGeom>
          <a:noFill/>
        </p:spPr>
        <p:txBody>
          <a:bodyPr wrap="square" rtlCol="0">
            <a:spAutoFit/>
          </a:bodyPr>
          <a:lstStyle/>
          <a:p>
            <a:r>
              <a:rPr lang="fr-FR" sz="4000" dirty="0"/>
              <a:t>Maphilo.jimdo.com</a:t>
            </a:r>
          </a:p>
        </p:txBody>
      </p:sp>
      <p:sp>
        <p:nvSpPr>
          <p:cNvPr id="8" name="Rectangle 7">
            <a:extLst>
              <a:ext uri="{FF2B5EF4-FFF2-40B4-BE49-F238E27FC236}">
                <a16:creationId xmlns:a16="http://schemas.microsoft.com/office/drawing/2014/main" id="{24391641-EBC5-4329-9E3D-7D2F97EE13B5}"/>
              </a:ext>
            </a:extLst>
          </p:cNvPr>
          <p:cNvSpPr/>
          <p:nvPr/>
        </p:nvSpPr>
        <p:spPr>
          <a:xfrm>
            <a:off x="5446486" y="5922447"/>
            <a:ext cx="2016578" cy="369332"/>
          </a:xfrm>
          <a:prstGeom prst="rect">
            <a:avLst/>
          </a:prstGeom>
        </p:spPr>
        <p:txBody>
          <a:bodyPr wrap="none">
            <a:spAutoFit/>
          </a:bodyPr>
          <a:lstStyle/>
          <a:p>
            <a:r>
              <a:rPr lang="fr-FR" dirty="0"/>
              <a:t>Maphilo.jimdo.com</a:t>
            </a:r>
          </a:p>
        </p:txBody>
      </p:sp>
      <p:sp>
        <p:nvSpPr>
          <p:cNvPr id="9" name="ZoneTexte 8">
            <a:extLst>
              <a:ext uri="{FF2B5EF4-FFF2-40B4-BE49-F238E27FC236}">
                <a16:creationId xmlns:a16="http://schemas.microsoft.com/office/drawing/2014/main" id="{7AD5A8FD-D22B-4E35-887D-24F1ECCCEF67}"/>
              </a:ext>
            </a:extLst>
          </p:cNvPr>
          <p:cNvSpPr txBox="1"/>
          <p:nvPr/>
        </p:nvSpPr>
        <p:spPr>
          <a:xfrm>
            <a:off x="3950208" y="128016"/>
            <a:ext cx="5888736" cy="369332"/>
          </a:xfrm>
          <a:prstGeom prst="rect">
            <a:avLst/>
          </a:prstGeom>
          <a:noFill/>
        </p:spPr>
        <p:txBody>
          <a:bodyPr wrap="square" rtlCol="0">
            <a:spAutoFit/>
          </a:bodyPr>
          <a:lstStyle/>
          <a:p>
            <a:pPr algn="ctr"/>
            <a:r>
              <a:rPr lang="fr-FR" dirty="0"/>
              <a:t>POUR ALLER PLUS LOIN</a:t>
            </a:r>
          </a:p>
        </p:txBody>
      </p:sp>
    </p:spTree>
    <p:extLst>
      <p:ext uri="{BB962C8B-B14F-4D97-AF65-F5344CB8AC3E}">
        <p14:creationId xmlns:p14="http://schemas.microsoft.com/office/powerpoint/2010/main" val="280324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62E562-DE40-40A7-A68D-615A76623FF9}"/>
              </a:ext>
            </a:extLst>
          </p:cNvPr>
          <p:cNvSpPr txBox="1"/>
          <p:nvPr/>
        </p:nvSpPr>
        <p:spPr>
          <a:xfrm>
            <a:off x="1954925" y="-52662"/>
            <a:ext cx="8828689" cy="830997"/>
          </a:xfrm>
          <a:prstGeom prst="rect">
            <a:avLst/>
          </a:prstGeom>
          <a:noFill/>
        </p:spPr>
        <p:txBody>
          <a:bodyPr wrap="square" rtlCol="0">
            <a:spAutoFit/>
          </a:bodyPr>
          <a:lstStyle/>
          <a:p>
            <a:pPr algn="ctr"/>
            <a:r>
              <a:rPr lang="fr-FR" sz="4800" u="sng" dirty="0"/>
              <a:t>INTRODUCTION</a:t>
            </a:r>
          </a:p>
        </p:txBody>
      </p:sp>
      <p:sp>
        <p:nvSpPr>
          <p:cNvPr id="5" name="ZoneTexte 4">
            <a:extLst>
              <a:ext uri="{FF2B5EF4-FFF2-40B4-BE49-F238E27FC236}">
                <a16:creationId xmlns:a16="http://schemas.microsoft.com/office/drawing/2014/main" id="{1AA3A306-0A15-434F-BDA7-5BE6D9D7883A}"/>
              </a:ext>
            </a:extLst>
          </p:cNvPr>
          <p:cNvSpPr txBox="1"/>
          <p:nvPr/>
        </p:nvSpPr>
        <p:spPr>
          <a:xfrm>
            <a:off x="2238702" y="1905506"/>
            <a:ext cx="9096705" cy="2308324"/>
          </a:xfrm>
          <a:prstGeom prst="rect">
            <a:avLst/>
          </a:prstGeom>
          <a:noFill/>
        </p:spPr>
        <p:txBody>
          <a:bodyPr wrap="square" rtlCol="0">
            <a:spAutoFit/>
          </a:bodyPr>
          <a:lstStyle/>
          <a:p>
            <a:pPr algn="ctr"/>
            <a:r>
              <a:rPr lang="fr-FR" sz="4800" dirty="0">
                <a:latin typeface="Helvetica" panose="020B0604020202020204" pitchFamily="34" charset="0"/>
              </a:rPr>
              <a:t> Quel est le sens de cette critique ?</a:t>
            </a:r>
          </a:p>
          <a:p>
            <a:pPr algn="ctr"/>
            <a:r>
              <a:rPr lang="fr-FR" sz="4800" dirty="0">
                <a:latin typeface="Helvetica" panose="020B0604020202020204" pitchFamily="34" charset="0"/>
              </a:rPr>
              <a:t>Est-elle vraiment légitime ?</a:t>
            </a:r>
            <a:endParaRPr lang="fr-FR" sz="3200" dirty="0"/>
          </a:p>
        </p:txBody>
      </p:sp>
      <p:sp>
        <p:nvSpPr>
          <p:cNvPr id="6" name="ZoneTexte 5">
            <a:extLst>
              <a:ext uri="{FF2B5EF4-FFF2-40B4-BE49-F238E27FC236}">
                <a16:creationId xmlns:a16="http://schemas.microsoft.com/office/drawing/2014/main" id="{F24A62D2-E37F-485F-AE47-DD3ADBC166CF}"/>
              </a:ext>
            </a:extLst>
          </p:cNvPr>
          <p:cNvSpPr txBox="1"/>
          <p:nvPr/>
        </p:nvSpPr>
        <p:spPr>
          <a:xfrm>
            <a:off x="2477812" y="1096840"/>
            <a:ext cx="1857705" cy="584775"/>
          </a:xfrm>
          <a:prstGeom prst="rect">
            <a:avLst/>
          </a:prstGeom>
          <a:noFill/>
        </p:spPr>
        <p:txBody>
          <a:bodyPr wrap="square" rtlCol="0">
            <a:spAutoFit/>
          </a:bodyPr>
          <a:lstStyle/>
          <a:p>
            <a:r>
              <a:rPr lang="fr-FR" sz="3200" dirty="0">
                <a:solidFill>
                  <a:srgbClr val="FF0000"/>
                </a:solidFill>
              </a:rPr>
              <a:t> </a:t>
            </a:r>
          </a:p>
        </p:txBody>
      </p:sp>
      <p:pic>
        <p:nvPicPr>
          <p:cNvPr id="2052" name="Picture 4" descr="RÃ©sultat de recherche d'images pour &quot;marx&quot;">
            <a:extLst>
              <a:ext uri="{FF2B5EF4-FFF2-40B4-BE49-F238E27FC236}">
                <a16:creationId xmlns:a16="http://schemas.microsoft.com/office/drawing/2014/main" id="{F5EF2C83-5691-4126-BF99-22EC2F1E5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7724"/>
            <a:ext cx="2238703" cy="376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CCD7C53-298C-4CD2-BD05-D5DD8EF58B5C}"/>
              </a:ext>
            </a:extLst>
          </p:cNvPr>
          <p:cNvSpPr/>
          <p:nvPr/>
        </p:nvSpPr>
        <p:spPr>
          <a:xfrm>
            <a:off x="510139" y="1176049"/>
            <a:ext cx="11171719" cy="830997"/>
          </a:xfrm>
          <a:prstGeom prst="rect">
            <a:avLst/>
          </a:prstGeom>
        </p:spPr>
        <p:txBody>
          <a:bodyPr wrap="square">
            <a:spAutoFit/>
          </a:bodyPr>
          <a:lstStyle/>
          <a:p>
            <a:pPr algn="ctr"/>
            <a:r>
              <a:rPr lang="fr-FR" sz="4800" b="1" u="sng" dirty="0"/>
              <a:t> I / LA  SIGNIFICATION DU TERME</a:t>
            </a:r>
          </a:p>
        </p:txBody>
      </p:sp>
      <p:sp>
        <p:nvSpPr>
          <p:cNvPr id="5" name="Rectangle 4">
            <a:extLst>
              <a:ext uri="{FF2B5EF4-FFF2-40B4-BE49-F238E27FC236}">
                <a16:creationId xmlns:a16="http://schemas.microsoft.com/office/drawing/2014/main" id="{E583B151-48A2-4C2F-B94F-73C743E76FA3}"/>
              </a:ext>
            </a:extLst>
          </p:cNvPr>
          <p:cNvSpPr/>
          <p:nvPr/>
        </p:nvSpPr>
        <p:spPr>
          <a:xfrm>
            <a:off x="1391882" y="3185831"/>
            <a:ext cx="9408235" cy="830997"/>
          </a:xfrm>
          <a:prstGeom prst="rect">
            <a:avLst/>
          </a:prstGeom>
          <a:solidFill>
            <a:schemeClr val="bg1"/>
          </a:solidFill>
        </p:spPr>
        <p:txBody>
          <a:bodyPr wrap="square" lIns="91440" tIns="45720" rIns="91440" bIns="45720">
            <a:spAutoFit/>
          </a:bodyPr>
          <a:lstStyle/>
          <a:p>
            <a:pPr algn="ctr"/>
            <a:r>
              <a:rPr lang="fr-FR" sz="4800" b="1" cap="none" spc="0" dirty="0">
                <a:ln w="22225">
                  <a:solidFill>
                    <a:schemeClr val="accent2"/>
                  </a:solidFill>
                  <a:prstDash val="solid"/>
                </a:ln>
                <a:solidFill>
                  <a:schemeClr val="accent1"/>
                </a:solidFill>
                <a:effectLst/>
              </a:rPr>
              <a:t>1/  L’étymologie </a:t>
            </a:r>
          </a:p>
        </p:txBody>
      </p:sp>
    </p:spTree>
    <p:extLst>
      <p:ext uri="{BB962C8B-B14F-4D97-AF65-F5344CB8AC3E}">
        <p14:creationId xmlns:p14="http://schemas.microsoft.com/office/powerpoint/2010/main" val="3382350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462E562-DE40-40A7-A68D-615A76623FF9}"/>
              </a:ext>
            </a:extLst>
          </p:cNvPr>
          <p:cNvSpPr txBox="1"/>
          <p:nvPr/>
        </p:nvSpPr>
        <p:spPr>
          <a:xfrm>
            <a:off x="1526627" y="247291"/>
            <a:ext cx="8828689" cy="830997"/>
          </a:xfrm>
          <a:prstGeom prst="rect">
            <a:avLst/>
          </a:prstGeom>
          <a:noFill/>
        </p:spPr>
        <p:txBody>
          <a:bodyPr wrap="square" rtlCol="0">
            <a:spAutoFit/>
          </a:bodyPr>
          <a:lstStyle/>
          <a:p>
            <a:pPr algn="ctr"/>
            <a:r>
              <a:rPr lang="fr-FR" sz="4800" u="sng" dirty="0"/>
              <a:t> I / LA SIGNIFICATION  DU TERME</a:t>
            </a:r>
          </a:p>
        </p:txBody>
      </p:sp>
      <p:sp>
        <p:nvSpPr>
          <p:cNvPr id="5" name="ZoneTexte 4">
            <a:extLst>
              <a:ext uri="{FF2B5EF4-FFF2-40B4-BE49-F238E27FC236}">
                <a16:creationId xmlns:a16="http://schemas.microsoft.com/office/drawing/2014/main" id="{1AA3A306-0A15-434F-BDA7-5BE6D9D7883A}"/>
              </a:ext>
            </a:extLst>
          </p:cNvPr>
          <p:cNvSpPr txBox="1"/>
          <p:nvPr/>
        </p:nvSpPr>
        <p:spPr>
          <a:xfrm>
            <a:off x="1581806" y="1962453"/>
            <a:ext cx="9953297" cy="1107996"/>
          </a:xfrm>
          <a:prstGeom prst="rect">
            <a:avLst/>
          </a:prstGeom>
          <a:noFill/>
        </p:spPr>
        <p:txBody>
          <a:bodyPr wrap="square" rtlCol="0">
            <a:spAutoFit/>
          </a:bodyPr>
          <a:lstStyle/>
          <a:p>
            <a:pPr algn="ctr"/>
            <a:r>
              <a:rPr lang="el-GR" sz="6600" dirty="0"/>
              <a:t>φιλοσοφία</a:t>
            </a:r>
            <a:endParaRPr lang="fr-FR" sz="6600" dirty="0"/>
          </a:p>
        </p:txBody>
      </p:sp>
      <p:pic>
        <p:nvPicPr>
          <p:cNvPr id="3074" name="Picture 2" descr="RÃ©sultat de recherche d'images pour &quot;Philosophie&quot;">
            <a:extLst>
              <a:ext uri="{FF2B5EF4-FFF2-40B4-BE49-F238E27FC236}">
                <a16:creationId xmlns:a16="http://schemas.microsoft.com/office/drawing/2014/main" id="{BC4CD7D7-BC8E-4541-8BA6-CC698A3E9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77" y="2917321"/>
            <a:ext cx="1403130" cy="140313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B5BAFDE4-B492-4413-B4B3-98FB4C25CB20}"/>
              </a:ext>
            </a:extLst>
          </p:cNvPr>
          <p:cNvSpPr txBox="1"/>
          <p:nvPr/>
        </p:nvSpPr>
        <p:spPr>
          <a:xfrm>
            <a:off x="4934607" y="3149031"/>
            <a:ext cx="3247696" cy="707886"/>
          </a:xfrm>
          <a:prstGeom prst="rect">
            <a:avLst/>
          </a:prstGeom>
          <a:noFill/>
        </p:spPr>
        <p:txBody>
          <a:bodyPr wrap="square" rtlCol="0">
            <a:spAutoFit/>
          </a:bodyPr>
          <a:lstStyle/>
          <a:p>
            <a:r>
              <a:rPr lang="fr-FR" sz="4000" dirty="0"/>
              <a:t> </a:t>
            </a:r>
            <a:r>
              <a:rPr lang="fr-FR" sz="4000" dirty="0">
                <a:solidFill>
                  <a:schemeClr val="accent3">
                    <a:lumMod val="75000"/>
                  </a:schemeClr>
                </a:solidFill>
              </a:rPr>
              <a:t>PHILO</a:t>
            </a:r>
            <a:r>
              <a:rPr lang="fr-FR" sz="4000" dirty="0">
                <a:solidFill>
                  <a:srgbClr val="FF0000"/>
                </a:solidFill>
              </a:rPr>
              <a:t>SOPHIA</a:t>
            </a:r>
          </a:p>
        </p:txBody>
      </p:sp>
      <p:cxnSp>
        <p:nvCxnSpPr>
          <p:cNvPr id="11" name="Connecteur droit avec flèche 10">
            <a:extLst>
              <a:ext uri="{FF2B5EF4-FFF2-40B4-BE49-F238E27FC236}">
                <a16:creationId xmlns:a16="http://schemas.microsoft.com/office/drawing/2014/main" id="{CEA1010C-611F-44C5-97B9-7FF22519633E}"/>
              </a:ext>
            </a:extLst>
          </p:cNvPr>
          <p:cNvCxnSpPr/>
          <p:nvPr/>
        </p:nvCxnSpPr>
        <p:spPr>
          <a:xfrm flipH="1">
            <a:off x="3288230" y="3898855"/>
            <a:ext cx="2012731" cy="851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necteur droit avec flèche 12">
            <a:extLst>
              <a:ext uri="{FF2B5EF4-FFF2-40B4-BE49-F238E27FC236}">
                <a16:creationId xmlns:a16="http://schemas.microsoft.com/office/drawing/2014/main" id="{31752354-CA73-4643-9E17-AC292167F13D}"/>
              </a:ext>
            </a:extLst>
          </p:cNvPr>
          <p:cNvCxnSpPr/>
          <p:nvPr/>
        </p:nvCxnSpPr>
        <p:spPr>
          <a:xfrm>
            <a:off x="8008689" y="3843675"/>
            <a:ext cx="1387365" cy="9616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ZoneTexte 13">
            <a:extLst>
              <a:ext uri="{FF2B5EF4-FFF2-40B4-BE49-F238E27FC236}">
                <a16:creationId xmlns:a16="http://schemas.microsoft.com/office/drawing/2014/main" id="{40C98201-9446-4B4D-8F58-02D769A363F5}"/>
              </a:ext>
            </a:extLst>
          </p:cNvPr>
          <p:cNvSpPr txBox="1"/>
          <p:nvPr/>
        </p:nvSpPr>
        <p:spPr>
          <a:xfrm>
            <a:off x="2006162" y="4907358"/>
            <a:ext cx="2081048" cy="830997"/>
          </a:xfrm>
          <a:prstGeom prst="rect">
            <a:avLst/>
          </a:prstGeom>
          <a:noFill/>
        </p:spPr>
        <p:txBody>
          <a:bodyPr wrap="square" rtlCol="0">
            <a:spAutoFit/>
          </a:bodyPr>
          <a:lstStyle/>
          <a:p>
            <a:r>
              <a:rPr lang="fr-FR" sz="4800" dirty="0">
                <a:solidFill>
                  <a:schemeClr val="accent3">
                    <a:lumMod val="75000"/>
                  </a:schemeClr>
                </a:solidFill>
              </a:rPr>
              <a:t>PHILO</a:t>
            </a:r>
            <a:endParaRPr lang="fr-FR" sz="4800" dirty="0"/>
          </a:p>
        </p:txBody>
      </p:sp>
      <p:sp>
        <p:nvSpPr>
          <p:cNvPr id="15" name="Rectangle 14">
            <a:extLst>
              <a:ext uri="{FF2B5EF4-FFF2-40B4-BE49-F238E27FC236}">
                <a16:creationId xmlns:a16="http://schemas.microsoft.com/office/drawing/2014/main" id="{90AF42C8-DB33-4FCF-92ED-C84EB281CB3F}"/>
              </a:ext>
            </a:extLst>
          </p:cNvPr>
          <p:cNvSpPr/>
          <p:nvPr/>
        </p:nvSpPr>
        <p:spPr>
          <a:xfrm>
            <a:off x="8182303" y="4750193"/>
            <a:ext cx="2081048" cy="830997"/>
          </a:xfrm>
          <a:prstGeom prst="rect">
            <a:avLst/>
          </a:prstGeom>
        </p:spPr>
        <p:txBody>
          <a:bodyPr wrap="square">
            <a:spAutoFit/>
          </a:bodyPr>
          <a:lstStyle/>
          <a:p>
            <a:r>
              <a:rPr lang="fr-FR" sz="4800" dirty="0">
                <a:solidFill>
                  <a:srgbClr val="FF0000"/>
                </a:solidFill>
              </a:rPr>
              <a:t>SOPHIA</a:t>
            </a:r>
            <a:endParaRPr lang="fr-FR" sz="4800" dirty="0"/>
          </a:p>
        </p:txBody>
      </p:sp>
      <p:sp>
        <p:nvSpPr>
          <p:cNvPr id="24" name="Rectangle 23">
            <a:extLst>
              <a:ext uri="{FF2B5EF4-FFF2-40B4-BE49-F238E27FC236}">
                <a16:creationId xmlns:a16="http://schemas.microsoft.com/office/drawing/2014/main" id="{233A8F6A-C488-4816-88B4-D337A24605F2}"/>
              </a:ext>
            </a:extLst>
          </p:cNvPr>
          <p:cNvSpPr/>
          <p:nvPr/>
        </p:nvSpPr>
        <p:spPr>
          <a:xfrm>
            <a:off x="1810407" y="1085697"/>
            <a:ext cx="4553606" cy="830997"/>
          </a:xfrm>
          <a:prstGeom prst="rect">
            <a:avLst/>
          </a:prstGeom>
          <a:noFill/>
        </p:spPr>
        <p:txBody>
          <a:bodyPr wrap="square" lIns="91440" tIns="45720" rIns="91440" bIns="45720">
            <a:spAutoFit/>
          </a:bodyPr>
          <a:lstStyle/>
          <a:p>
            <a:pPr algn="ctr"/>
            <a:r>
              <a:rPr lang="fr-FR" sz="4800" b="1" cap="none" spc="0" dirty="0">
                <a:ln w="22225">
                  <a:solidFill>
                    <a:schemeClr val="accent2"/>
                  </a:solidFill>
                  <a:prstDash val="solid"/>
                </a:ln>
                <a:solidFill>
                  <a:schemeClr val="accent1"/>
                </a:solidFill>
                <a:effectLst/>
              </a:rPr>
              <a:t>1/L Etymologie :</a:t>
            </a:r>
          </a:p>
        </p:txBody>
      </p:sp>
      <p:sp>
        <p:nvSpPr>
          <p:cNvPr id="25" name="ZoneTexte 24">
            <a:extLst>
              <a:ext uri="{FF2B5EF4-FFF2-40B4-BE49-F238E27FC236}">
                <a16:creationId xmlns:a16="http://schemas.microsoft.com/office/drawing/2014/main" id="{7F4A4B13-9696-44CF-A2E1-EE8B8163DE68}"/>
              </a:ext>
            </a:extLst>
          </p:cNvPr>
          <p:cNvSpPr txBox="1"/>
          <p:nvPr/>
        </p:nvSpPr>
        <p:spPr>
          <a:xfrm>
            <a:off x="1581806" y="254700"/>
            <a:ext cx="8828689" cy="830997"/>
          </a:xfrm>
          <a:prstGeom prst="rect">
            <a:avLst/>
          </a:prstGeom>
          <a:noFill/>
        </p:spPr>
        <p:txBody>
          <a:bodyPr wrap="square" rtlCol="0">
            <a:spAutoFit/>
          </a:bodyPr>
          <a:lstStyle/>
          <a:p>
            <a:pPr algn="ctr"/>
            <a:r>
              <a:rPr lang="fr-FR" sz="4800" u="sng" dirty="0"/>
              <a:t> I / LA SIGNIFICATION  DU TERME</a:t>
            </a:r>
          </a:p>
        </p:txBody>
      </p:sp>
    </p:spTree>
    <p:extLst>
      <p:ext uri="{BB962C8B-B14F-4D97-AF65-F5344CB8AC3E}">
        <p14:creationId xmlns:p14="http://schemas.microsoft.com/office/powerpoint/2010/main" val="3611555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AA3A306-0A15-434F-BDA7-5BE6D9D7883A}"/>
              </a:ext>
            </a:extLst>
          </p:cNvPr>
          <p:cNvSpPr txBox="1"/>
          <p:nvPr/>
        </p:nvSpPr>
        <p:spPr>
          <a:xfrm>
            <a:off x="1258613" y="591813"/>
            <a:ext cx="8647387" cy="1107996"/>
          </a:xfrm>
          <a:prstGeom prst="rect">
            <a:avLst/>
          </a:prstGeom>
          <a:noFill/>
        </p:spPr>
        <p:txBody>
          <a:bodyPr wrap="square" rtlCol="0">
            <a:spAutoFit/>
          </a:bodyPr>
          <a:lstStyle/>
          <a:p>
            <a:pPr algn="ctr"/>
            <a:r>
              <a:rPr lang="el-GR" sz="6600" dirty="0"/>
              <a:t>φιλοσοφία</a:t>
            </a:r>
            <a:endParaRPr lang="fr-FR" sz="6600" dirty="0"/>
          </a:p>
        </p:txBody>
      </p:sp>
      <p:pic>
        <p:nvPicPr>
          <p:cNvPr id="3074" name="Picture 2" descr="RÃ©sultat de recherche d'images pour &quot;Philosophie&quot;">
            <a:extLst>
              <a:ext uri="{FF2B5EF4-FFF2-40B4-BE49-F238E27FC236}">
                <a16:creationId xmlns:a16="http://schemas.microsoft.com/office/drawing/2014/main" id="{BC4CD7D7-BC8E-4541-8BA6-CC698A3E9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56" y="1699809"/>
            <a:ext cx="1403130" cy="140313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B5BAFDE4-B492-4413-B4B3-98FB4C25CB20}"/>
              </a:ext>
            </a:extLst>
          </p:cNvPr>
          <p:cNvSpPr txBox="1"/>
          <p:nvPr/>
        </p:nvSpPr>
        <p:spPr>
          <a:xfrm>
            <a:off x="5464996" y="2275968"/>
            <a:ext cx="3247696" cy="707886"/>
          </a:xfrm>
          <a:prstGeom prst="rect">
            <a:avLst/>
          </a:prstGeom>
          <a:noFill/>
        </p:spPr>
        <p:txBody>
          <a:bodyPr wrap="square" rtlCol="0">
            <a:spAutoFit/>
          </a:bodyPr>
          <a:lstStyle/>
          <a:p>
            <a:r>
              <a:rPr lang="fr-FR" sz="4000" dirty="0"/>
              <a:t> </a:t>
            </a:r>
            <a:r>
              <a:rPr lang="fr-FR" sz="4000" dirty="0">
                <a:solidFill>
                  <a:schemeClr val="accent3">
                    <a:lumMod val="75000"/>
                  </a:schemeClr>
                </a:solidFill>
              </a:rPr>
              <a:t>PHILO</a:t>
            </a:r>
            <a:r>
              <a:rPr lang="fr-FR" sz="4000" dirty="0">
                <a:solidFill>
                  <a:srgbClr val="FF0000"/>
                </a:solidFill>
              </a:rPr>
              <a:t>SOPHIA</a:t>
            </a:r>
          </a:p>
        </p:txBody>
      </p:sp>
      <p:cxnSp>
        <p:nvCxnSpPr>
          <p:cNvPr id="11" name="Connecteur droit avec flèche 10">
            <a:extLst>
              <a:ext uri="{FF2B5EF4-FFF2-40B4-BE49-F238E27FC236}">
                <a16:creationId xmlns:a16="http://schemas.microsoft.com/office/drawing/2014/main" id="{CEA1010C-611F-44C5-97B9-7FF22519633E}"/>
              </a:ext>
            </a:extLst>
          </p:cNvPr>
          <p:cNvCxnSpPr/>
          <p:nvPr/>
        </p:nvCxnSpPr>
        <p:spPr>
          <a:xfrm flipH="1">
            <a:off x="4083269" y="3026979"/>
            <a:ext cx="2012731" cy="8513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necteur droit avec flèche 12">
            <a:extLst>
              <a:ext uri="{FF2B5EF4-FFF2-40B4-BE49-F238E27FC236}">
                <a16:creationId xmlns:a16="http://schemas.microsoft.com/office/drawing/2014/main" id="{31752354-CA73-4643-9E17-AC292167F13D}"/>
              </a:ext>
            </a:extLst>
          </p:cNvPr>
          <p:cNvCxnSpPr/>
          <p:nvPr/>
        </p:nvCxnSpPr>
        <p:spPr>
          <a:xfrm>
            <a:off x="7488621" y="3026979"/>
            <a:ext cx="1387365" cy="9616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ZoneTexte 13">
            <a:extLst>
              <a:ext uri="{FF2B5EF4-FFF2-40B4-BE49-F238E27FC236}">
                <a16:creationId xmlns:a16="http://schemas.microsoft.com/office/drawing/2014/main" id="{40C98201-9446-4B4D-8F58-02D769A363F5}"/>
              </a:ext>
            </a:extLst>
          </p:cNvPr>
          <p:cNvSpPr txBox="1"/>
          <p:nvPr/>
        </p:nvSpPr>
        <p:spPr>
          <a:xfrm>
            <a:off x="2438787" y="3921442"/>
            <a:ext cx="2081048" cy="830997"/>
          </a:xfrm>
          <a:prstGeom prst="rect">
            <a:avLst/>
          </a:prstGeom>
          <a:noFill/>
        </p:spPr>
        <p:txBody>
          <a:bodyPr wrap="square" rtlCol="0">
            <a:spAutoFit/>
          </a:bodyPr>
          <a:lstStyle/>
          <a:p>
            <a:r>
              <a:rPr lang="fr-FR" sz="4800" dirty="0">
                <a:solidFill>
                  <a:schemeClr val="accent3">
                    <a:lumMod val="75000"/>
                  </a:schemeClr>
                </a:solidFill>
              </a:rPr>
              <a:t>PHILO</a:t>
            </a:r>
            <a:endParaRPr lang="fr-FR" sz="4800" dirty="0"/>
          </a:p>
        </p:txBody>
      </p:sp>
      <p:sp>
        <p:nvSpPr>
          <p:cNvPr id="15" name="Rectangle 14">
            <a:extLst>
              <a:ext uri="{FF2B5EF4-FFF2-40B4-BE49-F238E27FC236}">
                <a16:creationId xmlns:a16="http://schemas.microsoft.com/office/drawing/2014/main" id="{90AF42C8-DB33-4FCF-92ED-C84EB281CB3F}"/>
              </a:ext>
            </a:extLst>
          </p:cNvPr>
          <p:cNvSpPr/>
          <p:nvPr/>
        </p:nvSpPr>
        <p:spPr>
          <a:xfrm>
            <a:off x="8092965" y="3996936"/>
            <a:ext cx="2081048" cy="830997"/>
          </a:xfrm>
          <a:prstGeom prst="rect">
            <a:avLst/>
          </a:prstGeom>
        </p:spPr>
        <p:txBody>
          <a:bodyPr wrap="square">
            <a:spAutoFit/>
          </a:bodyPr>
          <a:lstStyle/>
          <a:p>
            <a:r>
              <a:rPr lang="fr-FR" sz="4800" dirty="0">
                <a:solidFill>
                  <a:srgbClr val="FF0000"/>
                </a:solidFill>
              </a:rPr>
              <a:t>SOPHIA</a:t>
            </a:r>
            <a:endParaRPr lang="fr-FR" sz="4800" dirty="0"/>
          </a:p>
        </p:txBody>
      </p:sp>
      <p:sp>
        <p:nvSpPr>
          <p:cNvPr id="18" name="Rectangle 17">
            <a:extLst>
              <a:ext uri="{FF2B5EF4-FFF2-40B4-BE49-F238E27FC236}">
                <a16:creationId xmlns:a16="http://schemas.microsoft.com/office/drawing/2014/main" id="{ED9C3BED-C225-4FED-868C-6B2CACC27AE5}"/>
              </a:ext>
            </a:extLst>
          </p:cNvPr>
          <p:cNvSpPr/>
          <p:nvPr/>
        </p:nvSpPr>
        <p:spPr>
          <a:xfrm>
            <a:off x="3011214" y="6036540"/>
            <a:ext cx="8718331" cy="707886"/>
          </a:xfrm>
          <a:prstGeom prst="rect">
            <a:avLst/>
          </a:prstGeom>
        </p:spPr>
        <p:txBody>
          <a:bodyPr wrap="square">
            <a:spAutoFit/>
          </a:bodyPr>
          <a:lstStyle/>
          <a:p>
            <a:r>
              <a:rPr lang="fr-FR" sz="4000" b="1" dirty="0">
                <a:solidFill>
                  <a:srgbClr val="FF0000"/>
                </a:solidFill>
              </a:rPr>
              <a:t>PHILOSOPHIE = L’amour de la sagesse</a:t>
            </a:r>
            <a:r>
              <a:rPr lang="fr-FR" sz="4000" b="1" dirty="0">
                <a:solidFill>
                  <a:schemeClr val="tx2"/>
                </a:solidFill>
              </a:rPr>
              <a:t> </a:t>
            </a:r>
          </a:p>
        </p:txBody>
      </p:sp>
      <p:sp>
        <p:nvSpPr>
          <p:cNvPr id="21" name="ZoneTexte 20">
            <a:extLst>
              <a:ext uri="{FF2B5EF4-FFF2-40B4-BE49-F238E27FC236}">
                <a16:creationId xmlns:a16="http://schemas.microsoft.com/office/drawing/2014/main" id="{EC65F857-CDDD-46AC-801C-82AE4BAEE923}"/>
              </a:ext>
            </a:extLst>
          </p:cNvPr>
          <p:cNvSpPr txBox="1"/>
          <p:nvPr/>
        </p:nvSpPr>
        <p:spPr>
          <a:xfrm>
            <a:off x="1777018" y="4752439"/>
            <a:ext cx="2511203" cy="769441"/>
          </a:xfrm>
          <a:prstGeom prst="rect">
            <a:avLst/>
          </a:prstGeom>
          <a:noFill/>
        </p:spPr>
        <p:txBody>
          <a:bodyPr wrap="square" rtlCol="0">
            <a:spAutoFit/>
          </a:bodyPr>
          <a:lstStyle/>
          <a:p>
            <a:r>
              <a:rPr lang="fr-FR" sz="4400" dirty="0"/>
              <a:t> = Aimer </a:t>
            </a:r>
          </a:p>
        </p:txBody>
      </p:sp>
      <p:sp>
        <p:nvSpPr>
          <p:cNvPr id="16" name="ZoneTexte 15">
            <a:extLst>
              <a:ext uri="{FF2B5EF4-FFF2-40B4-BE49-F238E27FC236}">
                <a16:creationId xmlns:a16="http://schemas.microsoft.com/office/drawing/2014/main" id="{2416C3F5-7852-47D5-8534-D90D276EB282}"/>
              </a:ext>
            </a:extLst>
          </p:cNvPr>
          <p:cNvSpPr txBox="1"/>
          <p:nvPr/>
        </p:nvSpPr>
        <p:spPr>
          <a:xfrm>
            <a:off x="7772400" y="4778745"/>
            <a:ext cx="3294993" cy="769441"/>
          </a:xfrm>
          <a:prstGeom prst="rect">
            <a:avLst/>
          </a:prstGeom>
          <a:noFill/>
        </p:spPr>
        <p:txBody>
          <a:bodyPr wrap="square" rtlCol="0">
            <a:spAutoFit/>
          </a:bodyPr>
          <a:lstStyle/>
          <a:p>
            <a:r>
              <a:rPr lang="fr-FR" sz="4400" dirty="0"/>
              <a:t> = La sagesse</a:t>
            </a:r>
          </a:p>
        </p:txBody>
      </p:sp>
    </p:spTree>
    <p:extLst>
      <p:ext uri="{BB962C8B-B14F-4D97-AF65-F5344CB8AC3E}">
        <p14:creationId xmlns:p14="http://schemas.microsoft.com/office/powerpoint/2010/main" val="126239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E7700B-B761-446F-8100-C86106520ED0}"/>
              </a:ext>
            </a:extLst>
          </p:cNvPr>
          <p:cNvSpPr/>
          <p:nvPr/>
        </p:nvSpPr>
        <p:spPr>
          <a:xfrm>
            <a:off x="370115" y="300627"/>
            <a:ext cx="11451770" cy="72818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07000"/>
              </a:lnSpc>
              <a:spcAft>
                <a:spcPts val="800"/>
              </a:spcAft>
            </a:pPr>
            <a:r>
              <a:rPr lang="fr-FR"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On attribue l'invention du mot grec </a:t>
            </a:r>
            <a:r>
              <a:rPr lang="fr-FR" sz="4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philosophe</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à </a:t>
            </a:r>
            <a:r>
              <a:rPr lang="fr-FR" sz="44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3" tooltip="s:Auteur:Pythagore">
                  <a:extLst>
                    <a:ext uri="{A12FA001-AC4F-418D-AE19-62706E023703}">
                      <ahyp:hlinkClr xmlns:ahyp="http://schemas.microsoft.com/office/drawing/2018/hyperlinkcolor" val="tx"/>
                    </a:ext>
                  </a:extLst>
                </a:hlinkClick>
              </a:rPr>
              <a:t>Pythagore</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savant grec du VI</a:t>
            </a:r>
            <a:r>
              <a:rPr lang="fr-FR" sz="44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e</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siècle </a:t>
            </a:r>
            <a:r>
              <a:rPr lang="fr-FR" sz="4400" b="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avt</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J.C. Pythagore refusait de se considérer lui-même comme un sage (</a:t>
            </a:r>
            <a:r>
              <a:rPr lang="fr-FR" sz="4400" b="1"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sophos</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car la possession de la connaissance est un privilège des dieux. Il préférait plus modestement être appelé « amoureux ou ami de la connaissance » (</a:t>
            </a:r>
            <a:r>
              <a:rPr lang="fr-FR" sz="4400" b="1" i="1" dirty="0" err="1">
                <a:solidFill>
                  <a:srgbClr val="0070C0"/>
                </a:solidFill>
                <a:latin typeface="Calibri" panose="020F0502020204030204" pitchFamily="34" charset="0"/>
                <a:ea typeface="Calibri" panose="020F0502020204030204" pitchFamily="34" charset="0"/>
                <a:cs typeface="Times New Roman" panose="02020603050405020304" pitchFamily="18" charset="0"/>
              </a:rPr>
              <a:t>philosophos</a:t>
            </a:r>
            <a:r>
              <a:rPr lang="fr-FR" sz="4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fr-FR" sz="4400" b="1" u="sng" dirty="0">
                <a:latin typeface="Calibri" panose="020F0502020204030204" pitchFamily="34" charset="0"/>
                <a:ea typeface="Calibri" panose="020F0502020204030204" pitchFamily="34" charset="0"/>
                <a:cs typeface="Times New Roman" panose="02020603050405020304" pitchFamily="18" charset="0"/>
              </a:rPr>
              <a:t>J.P Dumond Les écoles présocratiques</a:t>
            </a:r>
            <a:endParaRPr lang="fr-FR" sz="3600" u="sng"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3600"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1441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2D8860-C0FC-49C1-B17B-31FB716163BA}"/>
              </a:ext>
            </a:extLst>
          </p:cNvPr>
          <p:cNvSpPr/>
          <p:nvPr/>
        </p:nvSpPr>
        <p:spPr>
          <a:xfrm>
            <a:off x="725215" y="1310017"/>
            <a:ext cx="9293428" cy="769441"/>
          </a:xfrm>
          <a:prstGeom prst="rect">
            <a:avLst/>
          </a:prstGeom>
          <a:ln>
            <a:solidFill>
              <a:schemeClr val="accent4">
                <a:lumMod val="75000"/>
              </a:schemeClr>
            </a:solidFill>
          </a:ln>
        </p:spPr>
        <p:txBody>
          <a:bodyPr wrap="square">
            <a:spAutoFit/>
          </a:bodyPr>
          <a:lstStyle/>
          <a:p>
            <a:r>
              <a:rPr lang="fr-FR" sz="4400" b="1" dirty="0">
                <a:ln w="22225">
                  <a:solidFill>
                    <a:schemeClr val="accent2"/>
                  </a:solidFill>
                  <a:prstDash val="solid"/>
                </a:ln>
                <a:solidFill>
                  <a:schemeClr val="accent1"/>
                </a:solidFill>
              </a:rPr>
              <a:t>2 / Les différents aspects de la sagesse </a:t>
            </a:r>
            <a:endParaRPr lang="fr-FR" sz="4400" dirty="0"/>
          </a:p>
        </p:txBody>
      </p:sp>
      <p:sp>
        <p:nvSpPr>
          <p:cNvPr id="8" name="Rectangle 7">
            <a:extLst>
              <a:ext uri="{FF2B5EF4-FFF2-40B4-BE49-F238E27FC236}">
                <a16:creationId xmlns:a16="http://schemas.microsoft.com/office/drawing/2014/main" id="{52AA9FAE-26AD-4F56-882F-24733F902E6E}"/>
              </a:ext>
            </a:extLst>
          </p:cNvPr>
          <p:cNvSpPr/>
          <p:nvPr/>
        </p:nvSpPr>
        <p:spPr>
          <a:xfrm>
            <a:off x="725214" y="2033641"/>
            <a:ext cx="11035861" cy="8717515"/>
          </a:xfrm>
          <a:prstGeom prst="rect">
            <a:avLst/>
          </a:prstGeom>
          <a:solidFill>
            <a:schemeClr val="accent6">
              <a:lumMod val="20000"/>
              <a:lumOff val="80000"/>
            </a:schemeClr>
          </a:solidFill>
        </p:spPr>
        <p:txBody>
          <a:bodyPr wrap="square">
            <a:spAutoFit/>
          </a:bodyPr>
          <a:lstStyle/>
          <a:p>
            <a:pPr>
              <a:lnSpc>
                <a:spcPct val="150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a:p>
            <a:pPr marL="50165" marR="100965" algn="just">
              <a:lnSpc>
                <a:spcPct val="150000"/>
              </a:lnSpc>
              <a:spcAft>
                <a:spcPts val="0"/>
              </a:spcAft>
            </a:pP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Philosophie, qui signifie en grec « amour de la sagesse », est un terme ambigu. Quelle est en effet cette « sagesse » que le philosophe aime et recherche? Car </a:t>
            </a:r>
            <a:r>
              <a:rPr lang="fr-FR" sz="2000" b="1" i="1" spc="-25" dirty="0" err="1">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sophia</a:t>
            </a: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en grec signifie à la fois    « science », « connaissance théorique ( …) et d’autre part « éthique », quête sereine et modérée du bonheur. Les Grecs présentent en général la seconde comme la conséquence de la première — mais l’ambiguïté demeure, entre Socrate, impassible, buvant la ciguë et Thales tombant dans un puits parce qu'il contemplait le ciel...    Le mot philosophie lui-même  est encore de nos jours entendu en un sens très large : toute conception du monde peut être qualifiée de « phi­losophie », aussi bien les systèmes pro­prement philosophiques que, par exemple, la manière de penser propre à une culture, ou à un groupe d’Homme. Mais, dans un sens plus précis, la phi­losophie est d’abord un discours d’un certain type : le discours rationnel  qui cherche à répondre par des arguments à un problème explicitement posé. Or, ce type de discours est histo­riquement situé : il a commencé à se développer dans la Grèce des </a:t>
            </a:r>
            <a:r>
              <a:rPr lang="fr-FR" sz="2000" b="1" cap="small"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VII </a:t>
            </a: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et VI siècles avant J.-C, en supplantant pro­gressivement le mythe.                                                               </a:t>
            </a:r>
            <a:endParaRPr lang="fr-FR" sz="2000" b="1" spc="-15" dirty="0">
              <a:effectLst/>
              <a:latin typeface="Bookman Old Style" panose="02050604050505020204" pitchFamily="18" charset="0"/>
              <a:ea typeface="Bookman Old Style" panose="02050604050505020204" pitchFamily="18" charset="0"/>
              <a:cs typeface="Bookman Old Style" panose="02050604050505020204" pitchFamily="18" charset="0"/>
            </a:endParaRPr>
          </a:p>
          <a:p>
            <a:pPr marL="50165" marR="100965" algn="just">
              <a:lnSpc>
                <a:spcPct val="150000"/>
              </a:lnSpc>
              <a:spcAft>
                <a:spcPts val="0"/>
              </a:spcAft>
            </a:pP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fr-FR" sz="2000" b="1" spc="-15" dirty="0">
              <a:effectLst/>
              <a:latin typeface="Bookman Old Style" panose="02050604050505020204" pitchFamily="18" charset="0"/>
              <a:ea typeface="Bookman Old Style" panose="02050604050505020204" pitchFamily="18" charset="0"/>
              <a:cs typeface="Bookman Old Style" panose="02050604050505020204" pitchFamily="18" charset="0"/>
            </a:endParaRPr>
          </a:p>
          <a:p>
            <a:pPr marL="1398905" marR="100965" indent="399415" algn="just">
              <a:lnSpc>
                <a:spcPct val="150000"/>
              </a:lnSpc>
              <a:spcAft>
                <a:spcPts val="0"/>
              </a:spcAft>
            </a:pP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D’après </a:t>
            </a:r>
            <a:r>
              <a:rPr lang="fr-FR" sz="2000" b="1" u="sng"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La philosophie de A à Z</a:t>
            </a:r>
            <a:r>
              <a:rPr lang="fr-FR" sz="2000" b="1"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HATIER	 page 344</a:t>
            </a:r>
            <a:endParaRPr lang="fr-FR" sz="2000" b="1" spc="-15" dirty="0">
              <a:effectLst/>
              <a:latin typeface="Bookman Old Style" panose="02050604050505020204" pitchFamily="18" charset="0"/>
              <a:ea typeface="Bookman Old Style" panose="02050604050505020204" pitchFamily="18" charset="0"/>
              <a:cs typeface="Bookman Old Style" panose="02050604050505020204" pitchFamily="18" charset="0"/>
            </a:endParaRPr>
          </a:p>
          <a:p>
            <a:pPr marL="50165" marR="100965" algn="just">
              <a:lnSpc>
                <a:spcPts val="890"/>
              </a:lnSpc>
              <a:spcAft>
                <a:spcPts val="0"/>
              </a:spcAft>
            </a:pPr>
            <a:r>
              <a:rPr lang="fr-FR"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fr-FR" sz="600" spc="-15" dirty="0">
              <a:effectLst/>
              <a:latin typeface="Bookman Old Style" panose="02050604050505020204" pitchFamily="18" charset="0"/>
              <a:ea typeface="Bookman Old Style" panose="02050604050505020204" pitchFamily="18" charset="0"/>
              <a:cs typeface="Bookman Old Style" panose="02050604050505020204" pitchFamily="18" charset="0"/>
            </a:endParaRPr>
          </a:p>
          <a:p>
            <a:pPr marL="50165" marR="100965" algn="just">
              <a:lnSpc>
                <a:spcPts val="890"/>
              </a:lnSpc>
              <a:spcAft>
                <a:spcPts val="0"/>
              </a:spcAft>
            </a:pPr>
            <a:r>
              <a:rPr lang="fr-FR"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fr-FR" sz="600" spc="-15" dirty="0">
              <a:effectLst/>
              <a:latin typeface="Bookman Old Style" panose="02050604050505020204" pitchFamily="18" charset="0"/>
              <a:ea typeface="Bookman Old Style" panose="02050604050505020204" pitchFamily="18" charset="0"/>
              <a:cs typeface="Bookman Old Style" panose="02050604050505020204" pitchFamily="18" charset="0"/>
            </a:endParaRPr>
          </a:p>
        </p:txBody>
      </p:sp>
      <p:sp>
        <p:nvSpPr>
          <p:cNvPr id="10" name="Rectangle 9">
            <a:extLst>
              <a:ext uri="{FF2B5EF4-FFF2-40B4-BE49-F238E27FC236}">
                <a16:creationId xmlns:a16="http://schemas.microsoft.com/office/drawing/2014/main" id="{2756E97C-FF36-43A8-882C-B9292FB3F4E7}"/>
              </a:ext>
            </a:extLst>
          </p:cNvPr>
          <p:cNvSpPr/>
          <p:nvPr/>
        </p:nvSpPr>
        <p:spPr>
          <a:xfrm>
            <a:off x="9932547" y="1110311"/>
            <a:ext cx="170213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Texte</a:t>
            </a:r>
          </a:p>
        </p:txBody>
      </p:sp>
    </p:spTree>
    <p:extLst>
      <p:ext uri="{BB962C8B-B14F-4D97-AF65-F5344CB8AC3E}">
        <p14:creationId xmlns:p14="http://schemas.microsoft.com/office/powerpoint/2010/main" val="128920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584932-14D6-4A23-8F8C-72C87EBE9B4E}"/>
              </a:ext>
            </a:extLst>
          </p:cNvPr>
          <p:cNvSpPr/>
          <p:nvPr/>
        </p:nvSpPr>
        <p:spPr>
          <a:xfrm>
            <a:off x="379709" y="906804"/>
            <a:ext cx="9535816" cy="923330"/>
          </a:xfrm>
          <a:prstGeom prst="rect">
            <a:avLst/>
          </a:prstGeom>
          <a:noFill/>
        </p:spPr>
        <p:txBody>
          <a:bodyPr wrap="squar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         QUESTIONS EN LIGNE</a:t>
            </a:r>
          </a:p>
        </p:txBody>
      </p:sp>
      <p:sp>
        <p:nvSpPr>
          <p:cNvPr id="5" name="Rectangle 4">
            <a:extLst>
              <a:ext uri="{FF2B5EF4-FFF2-40B4-BE49-F238E27FC236}">
                <a16:creationId xmlns:a16="http://schemas.microsoft.com/office/drawing/2014/main" id="{3886BB9C-B72C-4AEF-B8F6-E7EB50E5AA0E}"/>
              </a:ext>
            </a:extLst>
          </p:cNvPr>
          <p:cNvSpPr/>
          <p:nvPr/>
        </p:nvSpPr>
        <p:spPr>
          <a:xfrm>
            <a:off x="1019503" y="2039837"/>
            <a:ext cx="10152993" cy="1000851"/>
          </a:xfrm>
          <a:prstGeom prst="rect">
            <a:avLst/>
          </a:prstGeom>
        </p:spPr>
        <p:txBody>
          <a:bodyPr wrap="square">
            <a:spAutoFit/>
          </a:bodyPr>
          <a:lstStyle/>
          <a:p>
            <a:pPr marL="50165" marR="100965">
              <a:lnSpc>
                <a:spcPct val="150000"/>
              </a:lnSpc>
            </a:pPr>
            <a:r>
              <a:rPr lang="fr-FR" sz="4400" spc="-15" dirty="0">
                <a:solidFill>
                  <a:srgbClr val="000000"/>
                </a:solidFill>
                <a:latin typeface="Bookman Old Style" panose="02050604050505020204" pitchFamily="18" charset="0"/>
                <a:ea typeface="Bookman Old Style" panose="02050604050505020204" pitchFamily="18" charset="0"/>
                <a:cs typeface="Bookman Old Style" panose="02050604050505020204" pitchFamily="18" charset="0"/>
              </a:rPr>
              <a:t> </a:t>
            </a:r>
            <a:endParaRPr lang="fr-FR"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55D2F88D-4377-4F9A-B26C-B616D6117166}"/>
              </a:ext>
            </a:extLst>
          </p:cNvPr>
          <p:cNvSpPr txBox="1"/>
          <p:nvPr/>
        </p:nvSpPr>
        <p:spPr>
          <a:xfrm rot="10800000" flipH="1" flipV="1">
            <a:off x="2017394" y="3081114"/>
            <a:ext cx="7499987" cy="707886"/>
          </a:xfrm>
          <a:prstGeom prst="rect">
            <a:avLst/>
          </a:prstGeom>
          <a:noFill/>
        </p:spPr>
        <p:txBody>
          <a:bodyPr wrap="square" rtlCol="0">
            <a:spAutoFit/>
          </a:bodyPr>
          <a:lstStyle/>
          <a:p>
            <a:r>
              <a:rPr lang="fr-FR" sz="4000" dirty="0">
                <a:hlinkClick r:id="rId3"/>
              </a:rPr>
              <a:t>https://www.maphilo.fr/exercices</a:t>
            </a:r>
            <a:r>
              <a:rPr lang="fr-FR" dirty="0">
                <a:hlinkClick r:id="rId3"/>
              </a:rPr>
              <a:t>/</a:t>
            </a:r>
            <a:endParaRPr lang="fr-FR" dirty="0"/>
          </a:p>
        </p:txBody>
      </p:sp>
    </p:spTree>
    <p:extLst>
      <p:ext uri="{BB962C8B-B14F-4D97-AF65-F5344CB8AC3E}">
        <p14:creationId xmlns:p14="http://schemas.microsoft.com/office/powerpoint/2010/main" val="3426997327"/>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441"/>
      </a:dk2>
      <a:lt2>
        <a:srgbClr val="E2E8E2"/>
      </a:lt2>
      <a:accent1>
        <a:srgbClr val="D63AD5"/>
      </a:accent1>
      <a:accent2>
        <a:srgbClr val="8831C6"/>
      </a:accent2>
      <a:accent3>
        <a:srgbClr val="5F46D8"/>
      </a:accent3>
      <a:accent4>
        <a:srgbClr val="3459C7"/>
      </a:accent4>
      <a:accent5>
        <a:srgbClr val="3AA2D6"/>
      </a:accent5>
      <a:accent6>
        <a:srgbClr val="25B5AA"/>
      </a:accent6>
      <a:hlink>
        <a:srgbClr val="3F7FBF"/>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1054</Words>
  <Application>Microsoft Office PowerPoint</Application>
  <PresentationFormat>Grand écran</PresentationFormat>
  <Paragraphs>116</Paragraphs>
  <Slides>28</Slides>
  <Notes>27</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Bookman Old Style</vt:lpstr>
      <vt:lpstr>Calibri</vt:lpstr>
      <vt:lpstr>Calibri Light</vt:lpstr>
      <vt:lpstr>Helvetica</vt:lpstr>
      <vt:lpstr>Times New Roman</vt:lpstr>
      <vt:lpstr>RetrospectVTI</vt:lpstr>
      <vt:lpstr>L’origine de la philosophie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A retenir           La philosophie, une recherche du savoir :   Les précurseurs de la philosophie sont nommés les philosophes présocratiques (Thalès, Anaximandre, Anaxagore, Empédocle) . Ils vivent au VII et VI siècle avant JC.  Leurs recherches portent sur les phénomènes naturels qu’ils cherchent à expliquer uniquement à partir de cause et de principes physiques sans recourir aux les mythes. C’est la naissance de la science.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L’origine de la philosophie</dc:title>
  <dc:creator>HERVE</dc:creator>
  <cp:lastModifiedBy>Hervé Pelletan</cp:lastModifiedBy>
  <cp:revision>39</cp:revision>
  <dcterms:created xsi:type="dcterms:W3CDTF">2019-09-08T06:29:18Z</dcterms:created>
  <dcterms:modified xsi:type="dcterms:W3CDTF">2020-08-21T08:42:59Z</dcterms:modified>
</cp:coreProperties>
</file>